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handoutMasterIdLst>
    <p:handoutMasterId r:id="rId18"/>
  </p:handoutMasterIdLst>
  <p:sldIdLst>
    <p:sldId id="279" r:id="rId2"/>
    <p:sldId id="256" r:id="rId3"/>
    <p:sldId id="257" r:id="rId4"/>
    <p:sldId id="258" r:id="rId5"/>
    <p:sldId id="259" r:id="rId6"/>
    <p:sldId id="263" r:id="rId7"/>
    <p:sldId id="264" r:id="rId8"/>
    <p:sldId id="260" r:id="rId9"/>
    <p:sldId id="261" r:id="rId10"/>
    <p:sldId id="262" r:id="rId11"/>
    <p:sldId id="266" r:id="rId12"/>
    <p:sldId id="265" r:id="rId13"/>
    <p:sldId id="278" r:id="rId14"/>
    <p:sldId id="277" r:id="rId15"/>
    <p:sldId id="280" r:id="rId16"/>
  </p:sldIdLst>
  <p:sldSz cx="9144000" cy="6858000" type="screen4x3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y de Vries" initials="JdV" lastIdx="1" clrIdx="0">
    <p:extLst>
      <p:ext uri="{19B8F6BF-5375-455C-9EA6-DF929625EA0E}">
        <p15:presenceInfo xmlns:p15="http://schemas.microsoft.com/office/powerpoint/2012/main" userId="S-1-5-21-988299426-728374078-612134452-35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5064" autoAdjust="0"/>
  </p:normalViewPr>
  <p:slideViewPr>
    <p:cSldViewPr>
      <p:cViewPr varScale="1">
        <p:scale>
          <a:sx n="68" d="100"/>
          <a:sy n="68" d="100"/>
        </p:scale>
        <p:origin x="14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0094C-4361-4210-A894-283E67885960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C35E0-6B40-437A-9BB0-52A0C9B99B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261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B7F3-8649-4D8E-B03C-A3E66DB08EB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BBC3A-7603-4F62-9935-C5F9D70295B4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BC3A-7603-4F62-9935-C5F9D70295B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BC3A-7603-4F62-9935-C5F9D70295B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BC3A-7603-4F62-9935-C5F9D70295B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BC3A-7603-4F62-9935-C5F9D70295B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BC3A-7603-4F62-9935-C5F9D70295B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BC3A-7603-4F62-9935-C5F9D70295B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BC3A-7603-4F62-9935-C5F9D70295B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BC3A-7603-4F62-9935-C5F9D70295B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BC3A-7603-4F62-9935-C5F9D70295B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BC3A-7603-4F62-9935-C5F9D70295B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4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3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89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81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60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74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13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4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3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8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1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9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2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4E54351-DB0D-44D2-9737-9E1C770D675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548E01-1812-4D34-8B29-8E76F1BA4E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8ia00cJ8n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outlook.office.com/owa/service.svc/s/GetAttachmentThumbnail?id=AAMkAGM1YTEyOTkyLTRkMGEtNDBiMC04OGU1LTBiNzgzMDY1Y2YyNABGAAAAAAAcfHyzowRZR7YMTcAk9YJuBwAU2eyNmLcyQblycdO1uPqzAAAAAAEMAAAU2eyNmLcyQblycdO1uPqzAAEmE1YuAAABEgAQAPDiGLukLgRNq0%2Fuo6NuP9o%3D&amp;thumbnailType=2&amp;X-OWA-CANARY=6-jq-ZuqGEqqSvvjPFH71AAg-fmDn9QY6ihMyWq9nAQCFO1fHLsKlQ-4ZCQobrV8czAF1vLPOE8."/>
          <p:cNvSpPr>
            <a:spLocks noChangeAspect="1" noChangeArrowheads="1"/>
          </p:cNvSpPr>
          <p:nvPr/>
        </p:nvSpPr>
        <p:spPr bwMode="auto">
          <a:xfrm>
            <a:off x="155574" y="-144463"/>
            <a:ext cx="1845265" cy="1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937104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-285161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www.youtube.com/watch?v=v8ia00cJ8nE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328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METHODISCH / DIDACTISCH EN DISCIPLINAIR COMPETENT</a:t>
            </a:r>
            <a:endParaRPr lang="en-US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84127" y="1891347"/>
            <a:ext cx="7772870" cy="3424107"/>
          </a:xfrm>
        </p:spPr>
        <p:txBody>
          <a:bodyPr/>
          <a:lstStyle/>
          <a:p>
            <a:pPr marL="0" indent="0">
              <a:buNone/>
            </a:pPr>
            <a:r>
              <a:rPr lang="nl-NL" sz="1600" dirty="0" err="1"/>
              <a:t>Appreciative</a:t>
            </a:r>
            <a:r>
              <a:rPr lang="nl-NL" sz="1600" dirty="0"/>
              <a:t> </a:t>
            </a:r>
            <a:r>
              <a:rPr lang="nl-NL" sz="1600" dirty="0" err="1"/>
              <a:t>inquiry</a:t>
            </a:r>
            <a:r>
              <a:rPr lang="nl-NL" sz="1600" dirty="0"/>
              <a:t> </a:t>
            </a:r>
          </a:p>
          <a:p>
            <a:pPr marL="0" indent="0">
              <a:buNone/>
            </a:pPr>
            <a:r>
              <a:rPr lang="nl-NL" sz="1600" dirty="0"/>
              <a:t>Proces op gang houden, Meebewegen. </a:t>
            </a:r>
          </a:p>
          <a:p>
            <a:pPr marL="0" indent="0">
              <a:buNone/>
            </a:pPr>
            <a:r>
              <a:rPr lang="en-US" sz="1600" dirty="0"/>
              <a:t>Van </a:t>
            </a:r>
            <a:r>
              <a:rPr lang="en-US" sz="1600" dirty="0" err="1"/>
              <a:t>theorie</a:t>
            </a:r>
            <a:r>
              <a:rPr lang="en-US" sz="1600" dirty="0"/>
              <a:t> </a:t>
            </a:r>
            <a:r>
              <a:rPr lang="en-US" sz="1600" dirty="0" err="1"/>
              <a:t>naar</a:t>
            </a:r>
            <a:r>
              <a:rPr lang="en-US" sz="1600" dirty="0"/>
              <a:t> </a:t>
            </a:r>
            <a:r>
              <a:rPr lang="en-US" sz="1600" dirty="0" err="1"/>
              <a:t>praktijk</a:t>
            </a:r>
            <a:r>
              <a:rPr lang="en-US" sz="1600" dirty="0"/>
              <a:t> - Wat in </a:t>
            </a:r>
            <a:r>
              <a:rPr lang="en-US" sz="1600" dirty="0" err="1"/>
              <a:t>beweging</a:t>
            </a:r>
            <a:r>
              <a:rPr lang="en-US" sz="1600" dirty="0"/>
              <a:t> </a:t>
            </a:r>
            <a:r>
              <a:rPr lang="en-US" sz="1600" dirty="0" err="1"/>
              <a:t>zetten</a:t>
            </a:r>
            <a:r>
              <a:rPr lang="en-US" sz="1600" dirty="0"/>
              <a:t>? </a:t>
            </a:r>
          </a:p>
          <a:p>
            <a:pPr marL="0" indent="0">
              <a:buNone/>
            </a:pPr>
            <a:r>
              <a:rPr lang="nl-NL" sz="1600" dirty="0"/>
              <a:t>positief waarderen</a:t>
            </a:r>
          </a:p>
          <a:p>
            <a:pPr marL="0" indent="0">
              <a:buNone/>
            </a:pPr>
            <a:r>
              <a:rPr lang="nl-NL" sz="1600" dirty="0"/>
              <a:t>structuur vasthouden tijdens transitie</a:t>
            </a:r>
          </a:p>
          <a:p>
            <a:pPr marL="0" indent="0">
              <a:buNone/>
            </a:pPr>
            <a:r>
              <a:rPr lang="nl-NL" sz="1600" dirty="0"/>
              <a:t>Relativeren</a:t>
            </a:r>
          </a:p>
          <a:p>
            <a:endParaRPr lang="en-US" dirty="0"/>
          </a:p>
        </p:txBody>
      </p:sp>
      <p:pic>
        <p:nvPicPr>
          <p:cNvPr id="4" name="Afbeelding 3" descr="https://upload.wikimedia.org/wikipedia/commons/6/68/Accellerando-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2865"/>
            <a:ext cx="4962383" cy="61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https://upload.wikimedia.org/wikipedia/commons/thumb/5/53/Adagio_sonate_path%C3%A9tique.svg/549px-Adagio_sonate_path%C3%A9tique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4666" y="4595194"/>
            <a:ext cx="4824536" cy="203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21922" y="4595194"/>
            <a:ext cx="4067037" cy="124393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>
              <a:lnSpc>
                <a:spcPct val="105000"/>
              </a:lnSpc>
              <a:spcAft>
                <a:spcPts val="800"/>
              </a:spcAft>
            </a:pPr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 je in de lessen goed in bent gebruik je ook binnen ons team. Gecoachte zelfontplooiing binnen een heldere visie.- Erwin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sresultaten voor kritisc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" y="-35321"/>
            <a:ext cx="32385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musicnoteslib.com/pgp/01/DC/81EFCDB1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" y="2490157"/>
            <a:ext cx="3683774" cy="476664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-24378"/>
            <a:ext cx="3275856" cy="189271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0528" y="226234"/>
            <a:ext cx="7773338" cy="1596177"/>
          </a:xfrm>
        </p:spPr>
        <p:txBody>
          <a:bodyPr/>
          <a:lstStyle/>
          <a:p>
            <a:r>
              <a:rPr lang="nl-NL" dirty="0" err="1"/>
              <a:t>cOmpetent</a:t>
            </a:r>
            <a:r>
              <a:rPr lang="nl-NL" dirty="0"/>
              <a:t> in het doen van onderzoek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963351" y="1913142"/>
            <a:ext cx="412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PROFESSIONALISERINGSTAKEN </a:t>
            </a:r>
          </a:p>
          <a:p>
            <a:endParaRPr lang="nl-NL" dirty="0"/>
          </a:p>
          <a:p>
            <a:r>
              <a:rPr lang="nl-NL" dirty="0"/>
              <a:t>VRAGEN STELLEN EN ZOEKEN NAAR ANTWOORDEN!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957384" y="3278410"/>
            <a:ext cx="4138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ORGANISATIE ANALYSE</a:t>
            </a:r>
          </a:p>
          <a:p>
            <a:endParaRPr lang="nl-NL" dirty="0"/>
          </a:p>
          <a:p>
            <a:r>
              <a:rPr lang="nl-NL" dirty="0"/>
              <a:t>VERANDERING INVOEREN EN BEGELEIDEN</a:t>
            </a:r>
          </a:p>
          <a:p>
            <a:r>
              <a:rPr lang="nl-NL" dirty="0"/>
              <a:t>BORGEN!</a:t>
            </a:r>
          </a:p>
        </p:txBody>
      </p:sp>
      <p:sp>
        <p:nvSpPr>
          <p:cNvPr id="5" name="Rechthoek 4"/>
          <p:cNvSpPr/>
          <p:nvPr/>
        </p:nvSpPr>
        <p:spPr>
          <a:xfrm>
            <a:off x="3957384" y="4751710"/>
            <a:ext cx="4572000" cy="923330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Onderzoekende houding</a:t>
            </a:r>
          </a:p>
          <a:p>
            <a:r>
              <a:rPr lang="nl-NL" dirty="0">
                <a:solidFill>
                  <a:srgbClr val="FF0000"/>
                </a:solidFill>
              </a:rPr>
              <a:t>Kritisch</a:t>
            </a:r>
          </a:p>
          <a:p>
            <a:r>
              <a:rPr lang="nl-NL" dirty="0">
                <a:solidFill>
                  <a:srgbClr val="FF0000"/>
                </a:solidFill>
              </a:rPr>
              <a:t>Duidelijke visie - Isabel</a:t>
            </a:r>
            <a:endParaRPr lang="nl-NL" b="0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623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age result for muziek achterstevoren"/>
          <p:cNvPicPr/>
          <p:nvPr/>
        </p:nvPicPr>
        <p:blipFill rotWithShape="1">
          <a:blip r:embed="rId3" cstate="print"/>
          <a:srcRect l="18339" r="14690" b="-5"/>
          <a:stretch/>
        </p:blipFill>
        <p:spPr bwMode="auto">
          <a:xfrm>
            <a:off x="5837820" y="2460189"/>
            <a:ext cx="2620850" cy="2935224"/>
          </a:xfrm>
          <a:prstGeom prst="roundRect">
            <a:avLst>
              <a:gd name="adj" fmla="val 5301"/>
            </a:avLst>
          </a:prstGeom>
          <a:noFill/>
          <a:ln w="8255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REFLECTIEF COMPETENT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85332" y="1844824"/>
            <a:ext cx="4832450" cy="47525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Al deze competenties samen voor praktijkonderzoek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Trainingen. Soms vertrouwd, soms buiten de comfortzone.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collega’s, congressen etc.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Kan ik er iets mee? Bv niet onderbouwde kritiek.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Wat is de Verborgen boodschap? De vraag achter de vraag?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dirty="0" err="1"/>
              <a:t>supervisie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1.squarespace.com/static/528cb525e4b0da224df6aa05/t/56091e82e4b0ffbc0ff1c4a7/1443438237310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508104" cy="3933056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1691680" y="620688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“Als je de toekomst bereikt hebt, wat doe je dan anders dan voorheen?” </a:t>
            </a:r>
          </a:p>
        </p:txBody>
      </p:sp>
    </p:spTree>
    <p:extLst>
      <p:ext uri="{BB962C8B-B14F-4D97-AF65-F5344CB8AC3E}">
        <p14:creationId xmlns:p14="http://schemas.microsoft.com/office/powerpoint/2010/main" val="302591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Janny de Vries</a:t>
            </a:r>
            <a:br>
              <a:rPr lang="nl-NL" dirty="0"/>
            </a:br>
            <a:r>
              <a:rPr lang="nl-NL" dirty="0"/>
              <a:t>Master of </a:t>
            </a:r>
            <a:r>
              <a:rPr lang="nl-NL" dirty="0" err="1"/>
              <a:t>education</a:t>
            </a:r>
            <a:r>
              <a:rPr lang="nl-NL" dirty="0"/>
              <a:t> (bijna)</a:t>
            </a:r>
            <a:br>
              <a:rPr lang="nl-NL" dirty="0"/>
            </a:br>
            <a:r>
              <a:rPr lang="nl-NL" dirty="0"/>
              <a:t>‘change agent’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Bedankt voor uw aandacht</a:t>
            </a:r>
          </a:p>
        </p:txBody>
      </p:sp>
      <p:sp>
        <p:nvSpPr>
          <p:cNvPr id="5" name="Rechthoek 4"/>
          <p:cNvSpPr/>
          <p:nvPr/>
        </p:nvSpPr>
        <p:spPr>
          <a:xfrm>
            <a:off x="1115616" y="580297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 action="ppaction://hlinksldjump"/>
              </a:rPr>
              <a:t>www.youtube.com/watch?v=i41ankeKddg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354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3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828675"/>
            <a:ext cx="7802880" cy="52006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0401" y="1065881"/>
            <a:ext cx="7363197" cy="2613247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Competentie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compositie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 </a:t>
            </a:r>
            <a:r>
              <a:rPr lang="en-US" dirty="0" err="1">
                <a:solidFill>
                  <a:schemeClr val="bg1"/>
                </a:solidFill>
              </a:rPr>
              <a:t>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professional?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ineville.nl/sites/all/files/fanfare.Bronvermelding%20Rimko%20Haans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536504" cy="3518636"/>
          </a:xfrm>
          <a:prstGeom prst="rect">
            <a:avLst/>
          </a:prstGeom>
          <a:noFill/>
        </p:spPr>
      </p:pic>
      <p:pic>
        <p:nvPicPr>
          <p:cNvPr id="2052" name="Picture 4" descr="http://cdn.simplesite.com/i/9e/99/286823005919418782/i286823014275255616._szw270h35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2548" y="3434269"/>
            <a:ext cx="4711452" cy="314096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5076056" y="1844824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Twee top-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orkesten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79512" y="3779284"/>
            <a:ext cx="40370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Maar samen klinkt het </a:t>
            </a:r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niet meteen! 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foto van Harmonie Marum."/>
          <p:cNvPicPr/>
          <p:nvPr/>
        </p:nvPicPr>
        <p:blipFill rotWithShape="1">
          <a:blip r:embed="rId4" cstate="print"/>
          <a:srcRect/>
          <a:stretch/>
        </p:blipFill>
        <p:spPr bwMode="auto">
          <a:xfrm>
            <a:off x="502526" y="1124744"/>
            <a:ext cx="4937759" cy="370331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3446" y="618518"/>
            <a:ext cx="2515223" cy="159617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300" dirty="0"/>
              <a:t>hoe </a:t>
            </a:r>
            <a:r>
              <a:rPr lang="en-US" sz="2300" dirty="0" err="1"/>
              <a:t>maak</a:t>
            </a:r>
            <a:r>
              <a:rPr lang="en-US" sz="2300" dirty="0"/>
              <a:t> je </a:t>
            </a:r>
            <a:r>
              <a:rPr lang="en-US" sz="2300" dirty="0" err="1"/>
              <a:t>er</a:t>
            </a:r>
            <a:r>
              <a:rPr lang="en-US" sz="2300" dirty="0"/>
              <a:t> 1 </a:t>
            </a:r>
            <a:r>
              <a:rPr lang="en-US" sz="2300" dirty="0" err="1"/>
              <a:t>orkest</a:t>
            </a:r>
            <a:r>
              <a:rPr lang="en-US" sz="2300" dirty="0"/>
              <a:t> van? </a:t>
            </a:r>
            <a:r>
              <a:rPr lang="en-US" sz="2300" dirty="0" err="1"/>
              <a:t>Welke</a:t>
            </a:r>
            <a:r>
              <a:rPr lang="en-US" sz="2300" dirty="0"/>
              <a:t> </a:t>
            </a:r>
            <a:r>
              <a:rPr lang="en-US" sz="2300" dirty="0" err="1"/>
              <a:t>competenties</a:t>
            </a:r>
            <a:r>
              <a:rPr lang="en-US" sz="2300" dirty="0"/>
              <a:t> </a:t>
            </a:r>
            <a:r>
              <a:rPr lang="en-US" sz="2300" dirty="0" err="1"/>
              <a:t>zijn</a:t>
            </a:r>
            <a:r>
              <a:rPr lang="en-US" sz="2300" dirty="0"/>
              <a:t> </a:t>
            </a:r>
            <a:r>
              <a:rPr lang="en-US" sz="2300" dirty="0" err="1"/>
              <a:t>daar</a:t>
            </a:r>
            <a:r>
              <a:rPr lang="en-US" sz="2300" dirty="0"/>
              <a:t> </a:t>
            </a:r>
            <a:r>
              <a:rPr lang="en-US" sz="2300" dirty="0" err="1"/>
              <a:t>voor</a:t>
            </a:r>
            <a:r>
              <a:rPr lang="en-US" sz="2300" dirty="0"/>
              <a:t> </a:t>
            </a:r>
            <a:r>
              <a:rPr lang="en-US" sz="2300" dirty="0" err="1"/>
              <a:t>nodig</a:t>
            </a:r>
            <a:r>
              <a:rPr lang="en-US" sz="2300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5943128" y="2367093"/>
            <a:ext cx="2515071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Twee fanfares spelen de sterren van de hemel. Maar samen?</a:t>
            </a:r>
          </a:p>
          <a:p>
            <a:pPr marL="0" indent="0">
              <a:buNone/>
            </a:pPr>
            <a:r>
              <a:rPr lang="en-US" sz="1600" dirty="0"/>
              <a:t>Twee </a:t>
            </a:r>
            <a:r>
              <a:rPr lang="en-US" sz="1600" dirty="0" err="1"/>
              <a:t>onderwijsteams</a:t>
            </a:r>
            <a:r>
              <a:rPr lang="en-US" sz="1600" dirty="0"/>
              <a:t> </a:t>
            </a:r>
            <a:r>
              <a:rPr lang="en-US" sz="1600" dirty="0" err="1"/>
              <a:t>zijn</a:t>
            </a:r>
            <a:r>
              <a:rPr lang="en-US" sz="1600" dirty="0"/>
              <a:t> top. Maar </a:t>
            </a:r>
            <a:r>
              <a:rPr lang="en-US" sz="1600" dirty="0" err="1"/>
              <a:t>samen</a:t>
            </a:r>
            <a:r>
              <a:rPr lang="en-US" sz="1600" dirty="0"/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thumb/0/01/Flag_Groningen.svg/750px-Flag_Groningen.svg.pn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1317359" y="1428619"/>
            <a:ext cx="2620850" cy="1749417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96552" y="190927"/>
            <a:ext cx="6048672" cy="1596177"/>
          </a:xfrm>
        </p:spPr>
        <p:txBody>
          <a:bodyPr>
            <a:normAutofit/>
          </a:bodyPr>
          <a:lstStyle/>
          <a:p>
            <a:r>
              <a:rPr lang="nl-NL" sz="2800" dirty="0"/>
              <a:t>STRATEGISCH-ORGANISATORISCH COMPETENT. </a:t>
            </a:r>
            <a:endParaRPr lang="en-US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314160" y="2132856"/>
            <a:ext cx="4829840" cy="342410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 err="1"/>
              <a:t>Organisatie</a:t>
            </a:r>
            <a:r>
              <a:rPr lang="en-US" sz="1600" dirty="0"/>
              <a:t> </a:t>
            </a:r>
            <a:r>
              <a:rPr lang="en-US" sz="1600" dirty="0" err="1"/>
              <a:t>visie</a:t>
            </a:r>
            <a:r>
              <a:rPr lang="en-US" sz="16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‘ Hoe hou je alle kikkers in de vijver?’.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Positieve benadering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Samenwerken - COL.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talent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err="1"/>
              <a:t>Mijn</a:t>
            </a:r>
            <a:r>
              <a:rPr lang="en-US" sz="1600" dirty="0"/>
              <a:t> </a:t>
            </a:r>
            <a:r>
              <a:rPr lang="en-US" sz="1600" dirty="0" err="1"/>
              <a:t>vraag</a:t>
            </a:r>
            <a:r>
              <a:rPr lang="en-US" sz="1600" dirty="0"/>
              <a:t> was: Ben </a:t>
            </a:r>
            <a:r>
              <a:rPr lang="en-US" sz="1600" dirty="0" err="1"/>
              <a:t>ik</a:t>
            </a:r>
            <a:r>
              <a:rPr lang="en-US" sz="1600" dirty="0"/>
              <a:t> </a:t>
            </a:r>
            <a:r>
              <a:rPr lang="en-US" sz="1600" dirty="0" err="1"/>
              <a:t>degene</a:t>
            </a:r>
            <a:r>
              <a:rPr lang="en-US" sz="1600" dirty="0"/>
              <a:t> die </a:t>
            </a:r>
            <a:r>
              <a:rPr lang="en-US" sz="1600" dirty="0" err="1"/>
              <a:t>orde</a:t>
            </a:r>
            <a:r>
              <a:rPr lang="en-US" sz="1600" dirty="0"/>
              <a:t> in de chaos 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brengen</a:t>
            </a:r>
            <a:r>
              <a:rPr lang="en-US" sz="1600" dirty="0"/>
              <a:t>?</a:t>
            </a:r>
          </a:p>
        </p:txBody>
      </p:sp>
      <p:sp>
        <p:nvSpPr>
          <p:cNvPr id="4" name="Rechthoek 3"/>
          <p:cNvSpPr/>
          <p:nvPr/>
        </p:nvSpPr>
        <p:spPr>
          <a:xfrm>
            <a:off x="5471591" y="105180"/>
            <a:ext cx="36724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nl-NL" sz="1600" b="1" dirty="0" err="1"/>
              <a:t>Cambiare</a:t>
            </a:r>
            <a:r>
              <a:rPr lang="nl-NL" sz="1600" dirty="0"/>
              <a:t> (veranderen, wisselen) is een Italiaanse muziekterm die aangeeft dat een uitvoerend musicus tijdens de uitvoering van een muziekstuk moet wisselen van muziekinstrument.</a:t>
            </a:r>
          </a:p>
        </p:txBody>
      </p:sp>
      <p:sp>
        <p:nvSpPr>
          <p:cNvPr id="5" name="Rechthoek 4"/>
          <p:cNvSpPr/>
          <p:nvPr/>
        </p:nvSpPr>
        <p:spPr>
          <a:xfrm>
            <a:off x="12369" y="3287164"/>
            <a:ext cx="3959424" cy="35394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Jij hebt je zaakjes goed voor elkaar in die zin dat je geen werk laat liggen.</a:t>
            </a:r>
          </a:p>
          <a:p>
            <a:r>
              <a:rPr lang="nl-NL" sz="1600" dirty="0">
                <a:solidFill>
                  <a:srgbClr val="FF0000"/>
                </a:solidFill>
              </a:rPr>
              <a:t>Van lange “vergaderingen” houd je niet, het liefst kort en </a:t>
            </a:r>
            <a:r>
              <a:rPr lang="nl-NL" sz="1600" dirty="0" err="1">
                <a:solidFill>
                  <a:srgbClr val="FF0000"/>
                </a:solidFill>
              </a:rPr>
              <a:t>to</a:t>
            </a:r>
            <a:r>
              <a:rPr lang="nl-NL" sz="1600" dirty="0">
                <a:solidFill>
                  <a:srgbClr val="FF0000"/>
                </a:solidFill>
              </a:rPr>
              <a:t> </a:t>
            </a:r>
            <a:r>
              <a:rPr lang="nl-NL" sz="1600" dirty="0" err="1">
                <a:solidFill>
                  <a:srgbClr val="FF0000"/>
                </a:solidFill>
              </a:rPr>
              <a:t>the</a:t>
            </a:r>
            <a:r>
              <a:rPr lang="nl-NL" sz="1600" dirty="0">
                <a:solidFill>
                  <a:srgbClr val="FF0000"/>
                </a:solidFill>
              </a:rPr>
              <a:t> point.</a:t>
            </a:r>
          </a:p>
          <a:p>
            <a:r>
              <a:rPr lang="nl-NL" sz="1600" dirty="0">
                <a:solidFill>
                  <a:srgbClr val="FF0000"/>
                </a:solidFill>
              </a:rPr>
              <a:t>Dus in steekwoorden denk ik:</a:t>
            </a:r>
          </a:p>
          <a:p>
            <a:r>
              <a:rPr lang="nl-NL" sz="1600" dirty="0">
                <a:solidFill>
                  <a:srgbClr val="FF0000"/>
                </a:solidFill>
              </a:rPr>
              <a:t>* Georganiseerd</a:t>
            </a:r>
          </a:p>
          <a:p>
            <a:r>
              <a:rPr lang="nl-NL" sz="1600" dirty="0">
                <a:solidFill>
                  <a:srgbClr val="FF0000"/>
                </a:solidFill>
              </a:rPr>
              <a:t>* Daadkrachtig</a:t>
            </a:r>
          </a:p>
          <a:p>
            <a:r>
              <a:rPr lang="nl-NL" sz="1600" dirty="0">
                <a:solidFill>
                  <a:srgbClr val="FF0000"/>
                </a:solidFill>
              </a:rPr>
              <a:t>* Zakelijk</a:t>
            </a:r>
          </a:p>
          <a:p>
            <a:r>
              <a:rPr lang="nl-NL" sz="1600" dirty="0">
                <a:solidFill>
                  <a:srgbClr val="FF0000"/>
                </a:solidFill>
              </a:rPr>
              <a:t>* Overzichtelijk - Ferdinand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6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nl-NL" altLang="nl-N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erstandig, empathisch, compromissen – Anyk</a:t>
            </a:r>
            <a:br>
              <a:rPr lang="nl-NL" altLang="nl-N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altLang="nl-N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nl-NL" altLang="nl-NL" sz="16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unctueel en volledig - Johan</a:t>
            </a:r>
            <a:endParaRPr lang="nl-NL" altLang="nl-NL" sz="1600" dirty="0">
              <a:solidFill>
                <a:srgbClr val="FF000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6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nl-NL" altLang="nl-NL" sz="16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ragmatisch, doelgericht, sensitief</a:t>
            </a:r>
            <a:r>
              <a:rPr lang="nl-NL" altLang="nl-NL" sz="16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- </a:t>
            </a:r>
            <a:r>
              <a:rPr lang="nl-NL" altLang="nl-NL" sz="16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Taeke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rgbClr val="FF0000"/>
                </a:solidFill>
              </a:rPr>
              <a:t>Weet wat ze wil en bereikt dat ook! - Josefien</a:t>
            </a:r>
            <a:endParaRPr lang="nl-NL" altLang="nl-NL" sz="1600" dirty="0">
              <a:solidFill>
                <a:srgbClr val="FF0000"/>
              </a:solidFill>
            </a:endParaRPr>
          </a:p>
        </p:txBody>
      </p:sp>
      <p:pic>
        <p:nvPicPr>
          <p:cNvPr id="7" name="Afbeelding 6" descr="Afbeeldingsresultaat voor margaret thatch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60" y="5535821"/>
            <a:ext cx="2076450" cy="1167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6976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r="28454"/>
          <a:stretch/>
        </p:blipFill>
        <p:spPr>
          <a:xfrm>
            <a:off x="-21091" y="10"/>
            <a:ext cx="5669260" cy="6857990"/>
          </a:xfrm>
          <a:prstGeom prst="rect">
            <a:avLst/>
          </a:prstGeom>
        </p:spPr>
      </p:pic>
      <p:cxnSp>
        <p:nvCxnSpPr>
          <p:cNvPr id="84" name="Straight Connector 8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75925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0152" y="618518"/>
            <a:ext cx="2723606" cy="159617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nl-NL" sz="2800" dirty="0"/>
              <a:t>COMPETENT IN SAMENWERKING BINNEN EEN ORGANISATIE </a:t>
            </a:r>
            <a:endParaRPr lang="en-US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176102" y="2367093"/>
            <a:ext cx="2487655" cy="34241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sz="1600" dirty="0"/>
              <a:t>Wie doet mee?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600" dirty="0"/>
              <a:t>Met weerstanden omgaan, motiveren, stimuleren,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600" dirty="0"/>
              <a:t>draagvlak creëren.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err="1"/>
              <a:t>iteratief</a:t>
            </a:r>
            <a:r>
              <a:rPr lang="en-US" sz="1600" dirty="0"/>
              <a:t> </a:t>
            </a:r>
            <a:r>
              <a:rPr lang="en-US" sz="1600" dirty="0" err="1"/>
              <a:t>proces</a:t>
            </a:r>
            <a:endParaRPr lang="en-US" sz="16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err="1"/>
              <a:t>Geduld</a:t>
            </a:r>
            <a:r>
              <a:rPr lang="en-US" sz="1600" dirty="0"/>
              <a:t>.</a:t>
            </a:r>
          </a:p>
        </p:txBody>
      </p:sp>
      <p:sp>
        <p:nvSpPr>
          <p:cNvPr id="6" name="Rechthoek 5"/>
          <p:cNvSpPr/>
          <p:nvPr/>
        </p:nvSpPr>
        <p:spPr>
          <a:xfrm>
            <a:off x="1048413" y="332656"/>
            <a:ext cx="4572000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Sterkte en zwaktepunten van personeel goed samengebracht</a:t>
            </a:r>
            <a:br>
              <a:rPr lang="nl-NL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Coachend op zelfsturend team – Johan</a:t>
            </a:r>
          </a:p>
          <a:p>
            <a:endParaRPr lang="nl-NL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</a:rPr>
              <a:t>Bevlogen: in alles wat je doet en wat je wilt bereiken.</a:t>
            </a:r>
          </a:p>
          <a:p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</a:rPr>
              <a:t>Betrokken: bij de studenten maar ook vooral bij alle medewerkers van jouw team - Bart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 descr="Afbeeldingsresultaten voor compet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" y="0"/>
            <a:ext cx="2834369" cy="21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Image result for muziek is voor iedereen"/>
          <p:cNvPicPr/>
          <p:nvPr/>
        </p:nvPicPr>
        <p:blipFill rotWithShape="1">
          <a:blip r:embed="rId4" cstate="print"/>
          <a:srcRect l="33876" r="21479" b="-1"/>
          <a:stretch/>
        </p:blipFill>
        <p:spPr bwMode="auto">
          <a:xfrm>
            <a:off x="5837820" y="2125078"/>
            <a:ext cx="2620850" cy="293522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>
            <a:normAutofit/>
          </a:bodyPr>
          <a:lstStyle/>
          <a:p>
            <a:r>
              <a:rPr lang="nl-NL" dirty="0"/>
              <a:t>OMGEVINGSCOMPETENT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4832450" cy="214856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3400" dirty="0"/>
              <a:t>Hoe betrek ik de omgeving</a:t>
            </a:r>
          </a:p>
          <a:p>
            <a:pPr marL="0" indent="0">
              <a:buNone/>
            </a:pPr>
            <a:r>
              <a:rPr lang="nl-NL" sz="3400" dirty="0"/>
              <a:t>ontwikkelingen maatschappelijk en wetenschappelijk. Vertalen naar beroepspraktijk. </a:t>
            </a:r>
          </a:p>
          <a:p>
            <a:pPr marL="0" indent="0">
              <a:buNone/>
            </a:pPr>
            <a:r>
              <a:rPr lang="nl-NL" sz="3400" dirty="0"/>
              <a:t>Driehoek: school-student-bedrijfsleven. </a:t>
            </a:r>
          </a:p>
          <a:p>
            <a:endParaRPr lang="nl-NL" sz="1400" dirty="0"/>
          </a:p>
          <a:p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815555" y="4561984"/>
            <a:ext cx="4572000" cy="20313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Alert, onderbuikgevoel, aandacht – Anyk</a:t>
            </a:r>
            <a:br>
              <a:rPr lang="nl-NL" altLang="nl-N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altLang="nl-N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Doelgroep bewust</a:t>
            </a:r>
            <a:r>
              <a:rPr lang="nl-NL" altLang="nl-NL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Johan</a:t>
            </a:r>
            <a:endParaRPr lang="nl-NL" altLang="nl-NL" dirty="0">
              <a:solidFill>
                <a:srgbClr val="FF000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Bewust van de (on)mogelijkheden – Johan</a:t>
            </a:r>
            <a:endParaRPr lang="nl-NL" altLang="nl-NL" dirty="0">
              <a:solidFill>
                <a:srgbClr val="FF000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Janny heeft met haar scherpe blik snel een situatie helder, reageert accuraat en daadkrachtig . </a:t>
            </a:r>
            <a:r>
              <a:rPr lang="en-US" altLang="nl-NL" dirty="0" err="1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altLang="nl-NL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is </a:t>
            </a:r>
            <a:r>
              <a:rPr lang="en-US" altLang="nl-NL" dirty="0" err="1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daarin</a:t>
            </a:r>
            <a:r>
              <a:rPr lang="en-US" altLang="nl-NL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zeer</a:t>
            </a:r>
            <a:r>
              <a:rPr lang="en-US" altLang="nl-NL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oplossingsgericht</a:t>
            </a:r>
            <a:r>
              <a:rPr lang="en-US" altLang="nl-NL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- Willem</a:t>
            </a:r>
            <a:endParaRPr lang="nl-NL" altLang="nl-NL" dirty="0">
              <a:solidFill>
                <a:srgbClr val="FF0000"/>
              </a:solidFill>
            </a:endParaRPr>
          </a:p>
        </p:txBody>
      </p:sp>
      <p:pic>
        <p:nvPicPr>
          <p:cNvPr id="6" name="Afbeelding 2" descr="Afbeeldingsresultaten voor strategisch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20" y="5231234"/>
            <a:ext cx="24003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57" y="2093032"/>
            <a:ext cx="3397056" cy="224205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1785" y="1309995"/>
            <a:ext cx="3096344" cy="884359"/>
          </a:xfrm>
        </p:spPr>
        <p:txBody>
          <a:bodyPr>
            <a:noAutofit/>
          </a:bodyPr>
          <a:lstStyle/>
          <a:p>
            <a:r>
              <a:rPr lang="nl-NL" sz="2800" dirty="0"/>
              <a:t>SOCIAAL-COMMUNICATIEF COMPETENT</a:t>
            </a:r>
            <a:endParaRPr lang="en-US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85331" y="2367095"/>
            <a:ext cx="4456605" cy="12618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700" dirty="0"/>
              <a:t>groepsdynamica, communicatie.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700" dirty="0"/>
              <a:t>Veiligheid vertrouwen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700" dirty="0" err="1"/>
              <a:t>Deep</a:t>
            </a:r>
            <a:r>
              <a:rPr lang="nl-NL" sz="1700" dirty="0"/>
              <a:t> </a:t>
            </a:r>
            <a:r>
              <a:rPr lang="nl-NL" sz="1700" dirty="0" err="1"/>
              <a:t>democracy</a:t>
            </a:r>
            <a:r>
              <a:rPr lang="nl-NL" sz="17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700" dirty="0"/>
              <a:t>Structuur een basistalent?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700" dirty="0"/>
          </a:p>
          <a:p>
            <a:pPr marL="0" indent="0">
              <a:lnSpc>
                <a:spcPct val="100000"/>
              </a:lnSpc>
              <a:buNone/>
            </a:pPr>
            <a:endParaRPr lang="en-US" sz="1700" dirty="0"/>
          </a:p>
        </p:txBody>
      </p:sp>
      <p:sp>
        <p:nvSpPr>
          <p:cNvPr id="5" name="Rechthoek 4"/>
          <p:cNvSpPr/>
          <p:nvPr/>
        </p:nvSpPr>
        <p:spPr>
          <a:xfrm>
            <a:off x="4482244" y="5196481"/>
            <a:ext cx="4572000" cy="147732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Hulplijn helder en logisch flexibel – Marcel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Attent positief opbouwend – Karin</a:t>
            </a:r>
          </a:p>
          <a:p>
            <a:r>
              <a:rPr lang="nl-NL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Duidelijk, adequaat en transparant – Erik</a:t>
            </a:r>
          </a:p>
          <a:p>
            <a:r>
              <a:rPr lang="nl-NL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Rechtdoorzee, humoristisch, meelevend,      betrokken en communicatief sterk – Elisabeth</a:t>
            </a:r>
          </a:p>
        </p:txBody>
      </p:sp>
      <p:pic>
        <p:nvPicPr>
          <p:cNvPr id="12" name="Afbeelding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" y="5661247"/>
            <a:ext cx="3041267" cy="1196753"/>
          </a:xfrm>
          <a:prstGeom prst="rect">
            <a:avLst/>
          </a:prstGeom>
          <a:ln>
            <a:noFill/>
          </a:ln>
        </p:spPr>
      </p:pic>
      <p:sp>
        <p:nvSpPr>
          <p:cNvPr id="6" name="Rechthoek 5"/>
          <p:cNvSpPr/>
          <p:nvPr/>
        </p:nvSpPr>
        <p:spPr>
          <a:xfrm>
            <a:off x="179512" y="46286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nl-NL" dirty="0"/>
              <a:t>Net als in de muziek moet je in een veranderingsproces communiceren om als een geheel te klinken: klankkleur, eendracht, volume, ritme, timing etc. </a:t>
            </a:r>
          </a:p>
        </p:txBody>
      </p:sp>
      <p:pic>
        <p:nvPicPr>
          <p:cNvPr id="1026" name="Picture 2" descr="communicatie fokkeensukke Hé, jij doet toch communicatie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91" y="-1"/>
            <a:ext cx="3014415" cy="17863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179511" y="3628972"/>
            <a:ext cx="45720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nl-NL" dirty="0"/>
              <a:t>‘Men kan ook van het begrijpen van een muzikale frase zeggen dat dit het begrijpen van een taal is.’ (Wittgenstein) </a:t>
            </a:r>
          </a:p>
        </p:txBody>
      </p:sp>
      <p:pic>
        <p:nvPicPr>
          <p:cNvPr id="10" name="Afbeelding 9" descr="C:\Users\e.pels\AppData\Local\Microsoft\Windows\INetCache\IE\FYKL51RG\1494596184-picsay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55"/>
            <a:ext cx="3476037" cy="19789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Image result for muziek oplossen"/>
          <p:cNvPicPr/>
          <p:nvPr/>
        </p:nvPicPr>
        <p:blipFill rotWithShape="1">
          <a:blip r:embed="rId4" cstate="print"/>
          <a:srcRect/>
          <a:stretch/>
        </p:blipFill>
        <p:spPr bwMode="auto">
          <a:xfrm>
            <a:off x="3541325" y="4874009"/>
            <a:ext cx="4927799" cy="1676731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032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618517"/>
            <a:ext cx="3020148" cy="5641606"/>
          </a:xfrm>
        </p:spPr>
        <p:txBody>
          <a:bodyPr>
            <a:normAutofit/>
          </a:bodyPr>
          <a:lstStyle/>
          <a:p>
            <a:r>
              <a:rPr lang="nl-NL" dirty="0"/>
              <a:t>PEDAGOGISCH COMPETENT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542043" y="618519"/>
            <a:ext cx="4916627" cy="29010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sz="1600" dirty="0"/>
              <a:t>Van twee naar een!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600" dirty="0"/>
              <a:t>Opvoeden, coachen, stimuleren.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600" dirty="0"/>
              <a:t>Vakdocenten/generieke vakken;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600" dirty="0"/>
              <a:t>Generatiemix;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600" dirty="0" err="1"/>
              <a:t>Tacit</a:t>
            </a:r>
            <a:r>
              <a:rPr lang="nl-NL" sz="1600" dirty="0"/>
              <a:t> </a:t>
            </a:r>
            <a:r>
              <a:rPr lang="nl-NL" sz="1600" dirty="0" err="1"/>
              <a:t>knowledge</a:t>
            </a:r>
            <a:r>
              <a:rPr lang="nl-NL" sz="1600" dirty="0"/>
              <a:t> (Michael </a:t>
            </a:r>
            <a:r>
              <a:rPr lang="nl-NL" sz="1600" dirty="0" err="1"/>
              <a:t>Polanyi</a:t>
            </a:r>
            <a:r>
              <a:rPr lang="nl-NL" sz="1600" b="1" dirty="0"/>
              <a:t>)</a:t>
            </a:r>
            <a:endParaRPr lang="nl-NL" sz="1600" dirty="0"/>
          </a:p>
          <a:p>
            <a:pPr marL="0" indent="0">
              <a:lnSpc>
                <a:spcPct val="110000"/>
              </a:lnSpc>
              <a:buNone/>
            </a:pPr>
            <a:r>
              <a:rPr lang="nl-NL" sz="1600" dirty="0"/>
              <a:t>Interventie: Hoe doe ik wat ik wil doen voor mezelf en het team</a:t>
            </a:r>
          </a:p>
          <a:p>
            <a:pPr>
              <a:lnSpc>
                <a:spcPct val="110000"/>
              </a:lnSpc>
            </a:pPr>
            <a:endParaRPr lang="en-US" sz="1900" dirty="0"/>
          </a:p>
        </p:txBody>
      </p:sp>
      <p:sp>
        <p:nvSpPr>
          <p:cNvPr id="6" name="Rechthoek 5"/>
          <p:cNvSpPr/>
          <p:nvPr/>
        </p:nvSpPr>
        <p:spPr>
          <a:xfrm>
            <a:off x="3537028" y="3381420"/>
            <a:ext cx="4572000" cy="120032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l-NL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…’ Je biedt de student een veilige en praktische en sociale leeromgeving..’ – Chris</a:t>
            </a:r>
          </a:p>
          <a:p>
            <a:r>
              <a:rPr lang="nl-NL" dirty="0">
                <a:ln w="0"/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nl-NL" dirty="0">
                <a:ln w="0"/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treng, invoelend, rechtvaardig – Anyk</a:t>
            </a:r>
            <a:endParaRPr lang="nl-NL" dirty="0">
              <a:ln w="0"/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6164</TotalTime>
  <Words>505</Words>
  <Application>Microsoft Office PowerPoint</Application>
  <PresentationFormat>Diavoorstelling (4:3)</PresentationFormat>
  <Paragraphs>102</Paragraphs>
  <Slides>15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Druppel</vt:lpstr>
      <vt:lpstr>PowerPoint-presentatie</vt:lpstr>
      <vt:lpstr>Competentie/compositie</vt:lpstr>
      <vt:lpstr>PowerPoint-presentatie</vt:lpstr>
      <vt:lpstr>hoe maak je er 1 orkest van? Welke competenties zijn daar voor nodig?</vt:lpstr>
      <vt:lpstr>STRATEGISCH-ORGANISATORISCH COMPETENT. </vt:lpstr>
      <vt:lpstr>COMPETENT IN SAMENWERKING BINNEN EEN ORGANISATIE </vt:lpstr>
      <vt:lpstr>OMGEVINGSCOMPETENT</vt:lpstr>
      <vt:lpstr>SOCIAAL-COMMUNICATIEF COMPETENT</vt:lpstr>
      <vt:lpstr>PEDAGOGISCH COMPETENT </vt:lpstr>
      <vt:lpstr>METHODISCH / DIDACTISCH EN DISCIPLINAIR COMPETENT</vt:lpstr>
      <vt:lpstr>cOmpetent in het doen van onderzoek</vt:lpstr>
      <vt:lpstr>REFLECTIEF COMPETENT </vt:lpstr>
      <vt:lpstr>PowerPoint-presentatie</vt:lpstr>
      <vt:lpstr>Janny de Vries Master of education (bijna) ‘change agent’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Competentie/compositie</dc:title>
  <dc:creator>De Vries</dc:creator>
  <cp:lastModifiedBy>Janny de Vries</cp:lastModifiedBy>
  <cp:revision>58</cp:revision>
  <cp:lastPrinted>2017-05-22T07:31:07Z</cp:lastPrinted>
  <dcterms:created xsi:type="dcterms:W3CDTF">2017-05-11T18:17:34Z</dcterms:created>
  <dcterms:modified xsi:type="dcterms:W3CDTF">2017-05-24T15:30:09Z</dcterms:modified>
</cp:coreProperties>
</file>