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2" r:id="rId1"/>
  </p:sldMasterIdLst>
  <p:notesMasterIdLst>
    <p:notesMasterId r:id="rId17"/>
  </p:notesMasterIdLst>
  <p:handoutMasterIdLst>
    <p:handoutMasterId r:id="rId18"/>
  </p:handoutMasterIdLst>
  <p:sldIdLst>
    <p:sldId id="279" r:id="rId2"/>
    <p:sldId id="256" r:id="rId3"/>
    <p:sldId id="257" r:id="rId4"/>
    <p:sldId id="258" r:id="rId5"/>
    <p:sldId id="259" r:id="rId6"/>
    <p:sldId id="263" r:id="rId7"/>
    <p:sldId id="264" r:id="rId8"/>
    <p:sldId id="260" r:id="rId9"/>
    <p:sldId id="261" r:id="rId10"/>
    <p:sldId id="262" r:id="rId11"/>
    <p:sldId id="266" r:id="rId12"/>
    <p:sldId id="265" r:id="rId13"/>
    <p:sldId id="278" r:id="rId14"/>
    <p:sldId id="277" r:id="rId15"/>
    <p:sldId id="280" r:id="rId16"/>
  </p:sldIdLst>
  <p:sldSz cx="9144000" cy="6858000" type="screen4x3"/>
  <p:notesSz cx="9931400" cy="67945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Janny de Vries" initials="JdV" lastIdx="1" clrIdx="0">
    <p:extLst>
      <p:ext uri="{19B8F6BF-5375-455C-9EA6-DF929625EA0E}">
        <p15:presenceInfo xmlns:p15="http://schemas.microsoft.com/office/powerpoint/2012/main" userId="S-1-5-21-988299426-728374078-612134452-3533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74" autoAdjust="0"/>
    <p:restoredTop sz="95064" autoAdjust="0"/>
  </p:normalViewPr>
  <p:slideViewPr>
    <p:cSldViewPr>
      <p:cViewPr varScale="1">
        <p:scale>
          <a:sx n="68" d="100"/>
          <a:sy n="68" d="100"/>
        </p:scale>
        <p:origin x="1464" y="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55" d="100"/>
          <a:sy n="55" d="100"/>
        </p:scale>
        <p:origin x="2880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3607" cy="34090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quarter" idx="1"/>
          </p:nvPr>
        </p:nvSpPr>
        <p:spPr>
          <a:xfrm>
            <a:off x="5625495" y="0"/>
            <a:ext cx="4303607" cy="34090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EC0094C-4361-4210-A894-283E67885960}" type="datetimeFigureOut">
              <a:rPr lang="nl-NL" smtClean="0"/>
              <a:t>24-5-2017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2"/>
          </p:nvPr>
        </p:nvSpPr>
        <p:spPr>
          <a:xfrm>
            <a:off x="0" y="6453596"/>
            <a:ext cx="4303607" cy="34090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3"/>
          </p:nvPr>
        </p:nvSpPr>
        <p:spPr>
          <a:xfrm>
            <a:off x="5625495" y="6453596"/>
            <a:ext cx="4303607" cy="34090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02C35E0-6B40-437A-9BB0-52A0C9B99BA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1226126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3607" cy="339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5625495" y="0"/>
            <a:ext cx="4303607" cy="339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901B7F3-8649-4D8E-B03C-A3E66DB08EB9}" type="datetimeFigureOut">
              <a:rPr lang="en-US" smtClean="0"/>
              <a:t>5/24/2017</a:t>
            </a:fld>
            <a:endParaRPr lang="en-US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3267075" y="509588"/>
            <a:ext cx="3397250" cy="254793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993140" y="3227388"/>
            <a:ext cx="7945120" cy="30575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6453596"/>
            <a:ext cx="4303607" cy="339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5625495" y="6453596"/>
            <a:ext cx="4303607" cy="339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73BBC3A-7603-4F62-9935-C5F9D70295B4}" type="slidenum">
              <a:rPr lang="en-US" smtClean="0"/>
              <a:t>‹nr.›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3BBC3A-7603-4F62-9935-C5F9D70295B4}" type="slidenum">
              <a:rPr lang="en-US" smtClean="0"/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3BBC3A-7603-4F62-9935-C5F9D70295B4}" type="slidenum">
              <a:rPr lang="en-US" smtClean="0"/>
              <a:t>12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3BBC3A-7603-4F62-9935-C5F9D70295B4}" type="slidenum">
              <a:rPr lang="en-US" smtClean="0"/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3BBC3A-7603-4F62-9935-C5F9D70295B4}" type="slidenum">
              <a:rPr lang="en-US" smtClean="0"/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3BBC3A-7603-4F62-9935-C5F9D70295B4}" type="slidenum">
              <a:rPr lang="en-US" smtClean="0"/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3BBC3A-7603-4F62-9935-C5F9D70295B4}" type="slidenum">
              <a:rPr lang="en-US" smtClean="0"/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3BBC3A-7603-4F62-9935-C5F9D70295B4}" type="slidenum">
              <a:rPr lang="en-US" smtClean="0"/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3BBC3A-7603-4F62-9935-C5F9D70295B4}" type="slidenum">
              <a:rPr lang="en-US" smtClean="0"/>
              <a:t>8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3BBC3A-7603-4F62-9935-C5F9D70295B4}" type="slidenum">
              <a:rPr lang="en-US" smtClean="0"/>
              <a:t>9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3BBC3A-7603-4F62-9935-C5F9D70295B4}" type="slidenum">
              <a:rPr lang="en-US" smtClean="0"/>
              <a:t>10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S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13259" y="1300786"/>
            <a:ext cx="6517482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13259" y="3886201"/>
            <a:ext cx="6517482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 om de ondertitelstijl van het model te bewerken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E54351-DB0D-44D2-9737-9E1C770D6759}" type="datetimeFigureOut">
              <a:rPr lang="en-US" smtClean="0"/>
              <a:t>5/24/2017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548E01-1812-4D34-8B29-8E76F1BA4E88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08417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sche 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46" y="4289374"/>
            <a:ext cx="7773324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88558" y="698261"/>
            <a:ext cx="7366899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/>
              <a:t>Klik op het pictogram als u een afbeelding wilt toevoegen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31" y="5108728"/>
            <a:ext cx="7773339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E54351-DB0D-44D2-9737-9E1C770D6759}" type="datetimeFigureOut">
              <a:rPr lang="en-US" smtClean="0"/>
              <a:t>5/24/2017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548E01-1812-4D34-8B29-8E76F1BA4E88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21396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 en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31" y="609600"/>
            <a:ext cx="7773339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31" y="4204821"/>
            <a:ext cx="7773339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E54351-DB0D-44D2-9737-9E1C770D6759}" type="datetimeFigureOut">
              <a:rPr lang="en-US" smtClean="0"/>
              <a:t>5/24/2017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548E01-1812-4D34-8B29-8E76F1BA4E88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088982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eraat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4659" y="872588"/>
            <a:ext cx="6977064" cy="2729915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290484" y="3610032"/>
            <a:ext cx="6564224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31" y="4372797"/>
            <a:ext cx="7773339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E54351-DB0D-44D2-9737-9E1C770D6759}" type="datetimeFigureOut">
              <a:rPr lang="en-US" smtClean="0"/>
              <a:t>5/24/2017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548E01-1812-4D34-8B29-8E76F1BA4E88}" type="slidenum">
              <a:rPr lang="en-US" smtClean="0"/>
              <a:t>‹nr.›</a:t>
            </a:fld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737626" y="887859"/>
            <a:ext cx="546888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850130" y="3120015"/>
            <a:ext cx="553641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1808146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amkaartj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31" y="2138722"/>
            <a:ext cx="7773339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31" y="4662335"/>
            <a:ext cx="7773339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E54351-DB0D-44D2-9737-9E1C770D6759}" type="datetimeFigureOut">
              <a:rPr lang="en-US" smtClean="0"/>
              <a:t>5/24/2017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548E01-1812-4D34-8B29-8E76F1BA4E88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321889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kolomm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85331" y="609600"/>
            <a:ext cx="7773339" cy="1605094"/>
          </a:xfrm>
        </p:spPr>
        <p:txBody>
          <a:bodyPr/>
          <a:lstStyle/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331" y="2367093"/>
            <a:ext cx="2474232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7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331" y="2943356"/>
            <a:ext cx="2474232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339292" y="2367093"/>
            <a:ext cx="246864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7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331012" y="2943356"/>
            <a:ext cx="2477513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979974" y="2367093"/>
            <a:ext cx="247869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7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5979974" y="2943356"/>
            <a:ext cx="247869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E54351-DB0D-44D2-9737-9E1C770D6759}" type="datetimeFigureOut">
              <a:rPr lang="en-US" smtClean="0"/>
              <a:t>5/24/2017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548E01-1812-4D34-8B29-8E76F1BA4E88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196039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Afbeelding-ko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5331" y="610772"/>
            <a:ext cx="7773339" cy="1603922"/>
          </a:xfrm>
        </p:spPr>
        <p:txBody>
          <a:bodyPr/>
          <a:lstStyle/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5331" y="4204820"/>
            <a:ext cx="2472307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7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5331" y="2367093"/>
            <a:ext cx="2472307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nl-NL"/>
              <a:t>Klik op het pictogram als u een afbeelding wilt toevoegen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5331" y="4781082"/>
            <a:ext cx="2472307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332069" y="4204820"/>
            <a:ext cx="247637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7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331011" y="2367093"/>
            <a:ext cx="2477514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nl-NL"/>
              <a:t>Klik op het pictogram als u een afbeelding wilt toevoegen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331011" y="4781081"/>
            <a:ext cx="2477514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979974" y="4204820"/>
            <a:ext cx="247551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7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5979974" y="2367093"/>
            <a:ext cx="2478696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nl-NL"/>
              <a:t>Klik op het pictogram als u een afbeelding wilt toevoegen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5979880" y="4781079"/>
            <a:ext cx="2478790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E54351-DB0D-44D2-9737-9E1C770D6759}" type="datetimeFigureOut">
              <a:rPr lang="en-US" smtClean="0"/>
              <a:t>5/24/2017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548E01-1812-4D34-8B29-8E76F1BA4E88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887428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685331" y="2367094"/>
            <a:ext cx="7773339" cy="3424107"/>
          </a:xfrm>
        </p:spPr>
        <p:txBody>
          <a:bodyPr vert="eaVert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E54351-DB0D-44D2-9737-9E1C770D6759}" type="datetimeFigureOut">
              <a:rPr lang="en-US" smtClean="0"/>
              <a:t>5/24/2017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548E01-1812-4D34-8B29-8E76F1BA4E88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931336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609602"/>
            <a:ext cx="1914995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685331" y="609602"/>
            <a:ext cx="5744043" cy="5181599"/>
          </a:xfrm>
        </p:spPr>
        <p:txBody>
          <a:bodyPr vert="eaVert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E54351-DB0D-44D2-9737-9E1C770D6759}" type="datetimeFigureOut">
              <a:rPr lang="en-US" smtClean="0"/>
              <a:t>5/24/2017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548E01-1812-4D34-8B29-8E76F1BA4E88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80226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330" y="2367093"/>
            <a:ext cx="7772870" cy="3424107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E54351-DB0D-44D2-9737-9E1C770D6759}" type="datetimeFigureOut">
              <a:rPr lang="en-US" smtClean="0"/>
              <a:t>5/24/2017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548E01-1812-4D34-8B29-8E76F1BA4E88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41480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31" y="828564"/>
            <a:ext cx="7763814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331" y="3657458"/>
            <a:ext cx="7763814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E54351-DB0D-44D2-9737-9E1C770D6759}" type="datetimeFigureOut">
              <a:rPr lang="en-US" smtClean="0"/>
              <a:t>5/24/2017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548E01-1812-4D34-8B29-8E76F1BA4E88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74526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85332" y="618518"/>
            <a:ext cx="7773338" cy="1596177"/>
          </a:xfrm>
        </p:spPr>
        <p:txBody>
          <a:bodyPr/>
          <a:lstStyle/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330" y="2367093"/>
            <a:ext cx="3829520" cy="3424107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4629150" y="2367093"/>
            <a:ext cx="3829050" cy="3424107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E54351-DB0D-44D2-9737-9E1C770D6759}" type="datetimeFigureOut">
              <a:rPr lang="en-US" smtClean="0"/>
              <a:t>5/24/2017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548E01-1812-4D34-8B29-8E76F1BA4E88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84349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85332" y="618518"/>
            <a:ext cx="7773338" cy="1596177"/>
          </a:xfrm>
        </p:spPr>
        <p:txBody>
          <a:bodyPr/>
          <a:lstStyle/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9746" y="2371018"/>
            <a:ext cx="3655106" cy="679994"/>
          </a:xfrm>
        </p:spPr>
        <p:txBody>
          <a:bodyPr anchor="b">
            <a:noAutofit/>
          </a:bodyPr>
          <a:lstStyle>
            <a:lvl1pPr marL="0" indent="0">
              <a:lnSpc>
                <a:spcPct val="7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685331" y="3051013"/>
            <a:ext cx="3829520" cy="2740187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97317" y="2371018"/>
            <a:ext cx="3661353" cy="679994"/>
          </a:xfrm>
        </p:spPr>
        <p:txBody>
          <a:bodyPr anchor="b">
            <a:noAutofit/>
          </a:bodyPr>
          <a:lstStyle>
            <a:lvl1pPr marL="0" indent="0">
              <a:lnSpc>
                <a:spcPct val="7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4629150" y="3051013"/>
            <a:ext cx="3829051" cy="2740187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E54351-DB0D-44D2-9737-9E1C770D6759}" type="datetimeFigureOut">
              <a:rPr lang="en-US" smtClean="0"/>
              <a:t>5/24/2017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548E01-1812-4D34-8B29-8E76F1BA4E88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67848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E54351-DB0D-44D2-9737-9E1C770D6759}" type="datetimeFigureOut">
              <a:rPr lang="en-US" smtClean="0"/>
              <a:t>5/24/2017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548E01-1812-4D34-8B29-8E76F1BA4E88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06150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E54351-DB0D-44D2-9737-9E1C770D6759}" type="datetimeFigureOut">
              <a:rPr lang="en-US" smtClean="0"/>
              <a:t>5/24/2017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548E01-1812-4D34-8B29-8E76F1BA4E88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22935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31" y="609600"/>
            <a:ext cx="2951766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3808547" y="609601"/>
            <a:ext cx="4650122" cy="5181599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31" y="2632852"/>
            <a:ext cx="2951767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E54351-DB0D-44D2-9737-9E1C770D6759}" type="datetimeFigureOut">
              <a:rPr lang="en-US" smtClean="0"/>
              <a:t>5/24/2017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548E01-1812-4D34-8B29-8E76F1BA4E88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61284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32" y="609600"/>
            <a:ext cx="4129618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004270" y="609601"/>
            <a:ext cx="3005851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/>
              <a:t>Klik op het pictogram als u een afbeelding wilt toevoegen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46" y="2632853"/>
            <a:ext cx="4129604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E54351-DB0D-44D2-9737-9E1C770D6759}" type="datetimeFigureOut">
              <a:rPr lang="en-US" smtClean="0"/>
              <a:t>5/24/2017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548E01-1812-4D34-8B29-8E76F1BA4E88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45254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8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1"/>
            <a:ext cx="9144002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332" y="618518"/>
            <a:ext cx="7773338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331" y="2367094"/>
            <a:ext cx="7773339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759053" y="5883276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64E54351-DB0D-44D2-9737-9E1C770D6759}" type="datetimeFigureOut">
              <a:rPr lang="en-US" smtClean="0"/>
              <a:t>5/24/2017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331" y="5883276"/>
            <a:ext cx="50046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885509" y="5883276"/>
            <a:ext cx="57316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DD548E01-1812-4D34-8B29-8E76F1BA4E88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98952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  <p:sldLayoutId id="2147483804" r:id="rId12"/>
    <p:sldLayoutId id="2147483805" r:id="rId13"/>
    <p:sldLayoutId id="2147483806" r:id="rId14"/>
    <p:sldLayoutId id="2147483807" r:id="rId15"/>
    <p:sldLayoutId id="2147483808" r:id="rId16"/>
    <p:sldLayoutId id="2147483809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youtube.com/watch?v=v8ia00cJ8nE" TargetMode="External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" Target="slide14.xml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11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.png"/><Relationship Id="rId7" Type="http://schemas.openxmlformats.org/officeDocument/2006/relationships/image" Target="../media/image17.gi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jpeg"/><Relationship Id="rId5" Type="http://schemas.openxmlformats.org/officeDocument/2006/relationships/image" Target="../media/image3.png"/><Relationship Id="rId4" Type="http://schemas.openxmlformats.org/officeDocument/2006/relationships/image" Target="../media/image15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https://outlook.office.com/owa/service.svc/s/GetAttachmentThumbnail?id=AAMkAGM1YTEyOTkyLTRkMGEtNDBiMC04OGU1LTBiNzgzMDY1Y2YyNABGAAAAAAAcfHyzowRZR7YMTcAk9YJuBwAU2eyNmLcyQblycdO1uPqzAAAAAAEMAAAU2eyNmLcyQblycdO1uPqzAAEmE1YuAAABEgAQAPDiGLukLgRNq0%2Fuo6NuP9o%3D&amp;thumbnailType=2&amp;X-OWA-CANARY=6-jq-ZuqGEqqSvvjPFH71AAg-fmDn9QY6ihMyWq9nAQCFO1fHLsKlQ-4ZCQobrV8czAF1vLPOE8."/>
          <p:cNvSpPr>
            <a:spLocks noChangeAspect="1" noChangeArrowheads="1"/>
          </p:cNvSpPr>
          <p:nvPr/>
        </p:nvSpPr>
        <p:spPr bwMode="auto">
          <a:xfrm>
            <a:off x="155574" y="-144463"/>
            <a:ext cx="1845265" cy="18452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NL"/>
          </a:p>
        </p:txBody>
      </p:sp>
      <p:pic>
        <p:nvPicPr>
          <p:cNvPr id="3" name="Afbeelding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96552" y="0"/>
            <a:ext cx="9937104" cy="6858000"/>
          </a:xfrm>
          <a:prstGeom prst="rect">
            <a:avLst/>
          </a:prstGeom>
        </p:spPr>
      </p:pic>
      <p:sp>
        <p:nvSpPr>
          <p:cNvPr id="5" name="Rechthoek 4"/>
          <p:cNvSpPr/>
          <p:nvPr/>
        </p:nvSpPr>
        <p:spPr>
          <a:xfrm>
            <a:off x="-285161" y="6211669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nl-NL" dirty="0">
                <a:hlinkClick r:id="rId3"/>
              </a:rPr>
              <a:t>www.youtube.com/watch?v=v8ia00cJ8nE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54328678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sz="3200" dirty="0"/>
              <a:t>METHODISCH / DIDACTISCH EN DISCIPLINAIR COMPETENT</a:t>
            </a:r>
            <a:endParaRPr lang="en-US" sz="3200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sz="quarter" idx="13"/>
          </p:nvPr>
        </p:nvSpPr>
        <p:spPr>
          <a:xfrm>
            <a:off x="684127" y="1891347"/>
            <a:ext cx="7772870" cy="3424107"/>
          </a:xfrm>
        </p:spPr>
        <p:txBody>
          <a:bodyPr/>
          <a:lstStyle/>
          <a:p>
            <a:pPr marL="0" indent="0">
              <a:buNone/>
            </a:pPr>
            <a:r>
              <a:rPr lang="nl-NL" sz="1600" dirty="0" err="1"/>
              <a:t>Appreciative</a:t>
            </a:r>
            <a:r>
              <a:rPr lang="nl-NL" sz="1600" dirty="0"/>
              <a:t> </a:t>
            </a:r>
            <a:r>
              <a:rPr lang="nl-NL" sz="1600" dirty="0" err="1"/>
              <a:t>inquiry</a:t>
            </a:r>
            <a:r>
              <a:rPr lang="nl-NL" sz="1600" dirty="0"/>
              <a:t> </a:t>
            </a:r>
          </a:p>
          <a:p>
            <a:pPr marL="0" indent="0">
              <a:buNone/>
            </a:pPr>
            <a:r>
              <a:rPr lang="nl-NL" sz="1600" dirty="0"/>
              <a:t>Proces op gang houden, Meebewegen. </a:t>
            </a:r>
          </a:p>
          <a:p>
            <a:pPr marL="0" indent="0">
              <a:buNone/>
            </a:pPr>
            <a:r>
              <a:rPr lang="en-US" sz="1600" dirty="0"/>
              <a:t>Van </a:t>
            </a:r>
            <a:r>
              <a:rPr lang="en-US" sz="1600" dirty="0" err="1"/>
              <a:t>theorie</a:t>
            </a:r>
            <a:r>
              <a:rPr lang="en-US" sz="1600" dirty="0"/>
              <a:t> </a:t>
            </a:r>
            <a:r>
              <a:rPr lang="en-US" sz="1600" dirty="0" err="1"/>
              <a:t>naar</a:t>
            </a:r>
            <a:r>
              <a:rPr lang="en-US" sz="1600" dirty="0"/>
              <a:t> </a:t>
            </a:r>
            <a:r>
              <a:rPr lang="en-US" sz="1600" dirty="0" err="1"/>
              <a:t>praktijk</a:t>
            </a:r>
            <a:r>
              <a:rPr lang="en-US" sz="1600" dirty="0"/>
              <a:t> - Wat in </a:t>
            </a:r>
            <a:r>
              <a:rPr lang="en-US" sz="1600" dirty="0" err="1"/>
              <a:t>beweging</a:t>
            </a:r>
            <a:r>
              <a:rPr lang="en-US" sz="1600" dirty="0"/>
              <a:t> </a:t>
            </a:r>
            <a:r>
              <a:rPr lang="en-US" sz="1600" dirty="0" err="1"/>
              <a:t>zetten</a:t>
            </a:r>
            <a:r>
              <a:rPr lang="en-US" sz="1600" dirty="0"/>
              <a:t>? </a:t>
            </a:r>
          </a:p>
          <a:p>
            <a:pPr marL="0" indent="0">
              <a:buNone/>
            </a:pPr>
            <a:r>
              <a:rPr lang="nl-NL" sz="1600" dirty="0"/>
              <a:t>positief waarderen</a:t>
            </a:r>
          </a:p>
          <a:p>
            <a:pPr marL="0" indent="0">
              <a:buNone/>
            </a:pPr>
            <a:r>
              <a:rPr lang="nl-NL" sz="1600" dirty="0"/>
              <a:t>structuur vasthouden tijdens transitie</a:t>
            </a:r>
          </a:p>
          <a:p>
            <a:pPr marL="0" indent="0">
              <a:buNone/>
            </a:pPr>
            <a:r>
              <a:rPr lang="nl-NL" sz="1600" dirty="0"/>
              <a:t>Relativeren</a:t>
            </a:r>
          </a:p>
          <a:p>
            <a:endParaRPr lang="en-US" dirty="0"/>
          </a:p>
        </p:txBody>
      </p:sp>
      <p:pic>
        <p:nvPicPr>
          <p:cNvPr id="4" name="Afbeelding 3" descr="https://upload.wikimedia.org/wikipedia/commons/6/68/Accellerando-1.pn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232865"/>
            <a:ext cx="4962383" cy="6189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Afbeelding 4" descr="https://upload.wikimedia.org/wikipedia/commons/thumb/5/53/Adagio_sonate_path%C3%A9tique.svg/549px-Adagio_sonate_path%C3%A9tique.svg.pn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94666" y="4595194"/>
            <a:ext cx="4824536" cy="20377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hthoek 5"/>
          <p:cNvSpPr/>
          <p:nvPr/>
        </p:nvSpPr>
        <p:spPr>
          <a:xfrm>
            <a:off x="21922" y="4595194"/>
            <a:ext cx="4067037" cy="1243930"/>
          </a:xfrm>
          <a:prstGeom prst="rect">
            <a:avLst/>
          </a:prstGeom>
          <a:ln>
            <a:solidFill>
              <a:schemeClr val="bg2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pPr marL="457200">
              <a:lnSpc>
                <a:spcPct val="105000"/>
              </a:lnSpc>
              <a:spcAft>
                <a:spcPts val="800"/>
              </a:spcAft>
            </a:pPr>
            <a:r>
              <a:rPr lang="nl-NL" dirty="0">
                <a:solidFill>
                  <a:srgbClr val="FF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Waar je in de lessen goed in bent gebruik je ook binnen ons team. Gecoachte zelfontplooiing binnen een heldere visie.- Erwin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Afbeelding 7" descr="Afbeeldingsresultaten voor kritisch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99" y="-35321"/>
            <a:ext cx="3238500" cy="2590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6" name="Picture 2" descr="http://musicnoteslib.com/pgp/01/DC/81EFCDB1.1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367" y="2490157"/>
            <a:ext cx="3683774" cy="4766642"/>
          </a:xfrm>
          <a:prstGeom prst="rect">
            <a:avLst/>
          </a:prstGeom>
          <a:noFill/>
          <a:ln>
            <a:noFill/>
          </a:ln>
          <a:effectLst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Front" fov="3300000">
              <a:rot lat="486000" lon="19530000" rev="174000"/>
            </a:camera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Tijdelijke aanduiding voor inhoud 3"/>
          <p:cNvPicPr>
            <a:picLocks noGrp="1" noChangeAspect="1"/>
          </p:cNvPicPr>
          <p:nvPr>
            <p:ph sz="quarter" idx="13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8144" y="-24378"/>
            <a:ext cx="3275856" cy="1892717"/>
          </a:xfrm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-180528" y="226234"/>
            <a:ext cx="7773338" cy="1596177"/>
          </a:xfrm>
        </p:spPr>
        <p:txBody>
          <a:bodyPr/>
          <a:lstStyle/>
          <a:p>
            <a:r>
              <a:rPr lang="nl-NL" dirty="0" err="1"/>
              <a:t>cOmpetent</a:t>
            </a:r>
            <a:r>
              <a:rPr lang="nl-NL" dirty="0"/>
              <a:t> in het doen van onderzoek</a:t>
            </a:r>
          </a:p>
        </p:txBody>
      </p:sp>
      <p:sp>
        <p:nvSpPr>
          <p:cNvPr id="6" name="Tekstvak 5"/>
          <p:cNvSpPr txBox="1"/>
          <p:nvPr/>
        </p:nvSpPr>
        <p:spPr>
          <a:xfrm>
            <a:off x="3963351" y="1913142"/>
            <a:ext cx="41261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PROFESSIONALISERINGSTAKEN </a:t>
            </a:r>
          </a:p>
          <a:p>
            <a:endParaRPr lang="nl-NL" dirty="0"/>
          </a:p>
          <a:p>
            <a:r>
              <a:rPr lang="nl-NL" dirty="0"/>
              <a:t>VRAGEN STELLEN EN ZOEKEN NAAR ANTWOORDEN! </a:t>
            </a:r>
          </a:p>
        </p:txBody>
      </p:sp>
      <p:sp>
        <p:nvSpPr>
          <p:cNvPr id="3" name="Tekstvak 2"/>
          <p:cNvSpPr txBox="1"/>
          <p:nvPr/>
        </p:nvSpPr>
        <p:spPr>
          <a:xfrm>
            <a:off x="3957384" y="3278410"/>
            <a:ext cx="4138377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dirty="0"/>
              <a:t>ORGANISATIE ANALYSE</a:t>
            </a:r>
          </a:p>
          <a:p>
            <a:endParaRPr lang="nl-NL" dirty="0"/>
          </a:p>
          <a:p>
            <a:r>
              <a:rPr lang="nl-NL" dirty="0"/>
              <a:t>VERANDERING INVOEREN EN BEGELEIDEN</a:t>
            </a:r>
          </a:p>
          <a:p>
            <a:r>
              <a:rPr lang="nl-NL" dirty="0"/>
              <a:t>BORGEN!</a:t>
            </a:r>
          </a:p>
        </p:txBody>
      </p:sp>
      <p:sp>
        <p:nvSpPr>
          <p:cNvPr id="5" name="Rechthoek 4"/>
          <p:cNvSpPr/>
          <p:nvPr/>
        </p:nvSpPr>
        <p:spPr>
          <a:xfrm>
            <a:off x="3957384" y="4751710"/>
            <a:ext cx="4572000" cy="923330"/>
          </a:xfrm>
          <a:prstGeom prst="rect">
            <a:avLst/>
          </a:prstGeom>
          <a:noFill/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r>
              <a:rPr lang="nl-NL" dirty="0">
                <a:solidFill>
                  <a:srgbClr val="FF0000"/>
                </a:solidFill>
              </a:rPr>
              <a:t>Onderzoekende houding</a:t>
            </a:r>
          </a:p>
          <a:p>
            <a:r>
              <a:rPr lang="nl-NL" dirty="0">
                <a:solidFill>
                  <a:srgbClr val="FF0000"/>
                </a:solidFill>
              </a:rPr>
              <a:t>Kritisch</a:t>
            </a:r>
          </a:p>
          <a:p>
            <a:r>
              <a:rPr lang="nl-NL" dirty="0">
                <a:solidFill>
                  <a:srgbClr val="FF0000"/>
                </a:solidFill>
              </a:rPr>
              <a:t>Duidelijke visie - Isabel</a:t>
            </a:r>
            <a:endParaRPr lang="nl-NL" b="0" i="0" dirty="0">
              <a:solidFill>
                <a:srgbClr val="FF0000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86623115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 descr="Image result for muziek achterstevoren"/>
          <p:cNvPicPr/>
          <p:nvPr/>
        </p:nvPicPr>
        <p:blipFill rotWithShape="1">
          <a:blip r:embed="rId3" cstate="print"/>
          <a:srcRect l="18339" r="14690" b="-5"/>
          <a:stretch/>
        </p:blipFill>
        <p:spPr bwMode="auto">
          <a:xfrm>
            <a:off x="5837820" y="2460189"/>
            <a:ext cx="2620850" cy="2935224"/>
          </a:xfrm>
          <a:prstGeom prst="roundRect">
            <a:avLst>
              <a:gd name="adj" fmla="val 5301"/>
            </a:avLst>
          </a:prstGeom>
          <a:noFill/>
          <a:ln w="82550" cap="sq">
            <a:noFill/>
            <a:miter lim="800000"/>
          </a:ln>
          <a:effectLst>
            <a:outerShdw blurRad="184150" dist="241300" dir="11520000" sx="110000" sy="110000" algn="ctr">
              <a:srgbClr val="000000">
                <a:alpha val="18000"/>
              </a:srgbClr>
            </a:outerShdw>
          </a:effectLst>
          <a:scene3d>
            <a:camera prst="perspectiveFront" fov="5100000">
              <a:rot lat="0" lon="2100000" rev="0"/>
            </a:camera>
            <a:lightRig rig="flood" dir="t">
              <a:rot lat="0" lon="0" rev="13800000"/>
            </a:lightRig>
          </a:scene3d>
          <a:sp3d extrusionH="107950" prstMaterial="plastic">
            <a:bevelT w="82550" h="63500" prst="divot"/>
            <a:bevelB/>
          </a:sp3d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nl-NL" dirty="0"/>
              <a:t>REFLECTIEF COMPETENT </a:t>
            </a:r>
            <a:endParaRPr lang="en-US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sz="quarter" idx="13"/>
          </p:nvPr>
        </p:nvSpPr>
        <p:spPr>
          <a:xfrm>
            <a:off x="685332" y="1844824"/>
            <a:ext cx="4832450" cy="4752527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nl-NL" sz="1500" dirty="0"/>
              <a:t>Al deze competenties samen voor praktijkonderzoek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nl-NL" sz="1500" dirty="0"/>
              <a:t>Trainingen. Soms vertrouwd, soms buiten de comfortzone. 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nl-NL" sz="1500" dirty="0"/>
              <a:t>collega’s, congressen etc. 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nl-NL" sz="1500" dirty="0"/>
              <a:t>Kan ik er iets mee? Bv niet onderbouwde kritiek.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nl-NL" sz="1500" dirty="0"/>
              <a:t>Wat is de Verborgen boodschap? De vraag achter de vraag?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sz="1500" dirty="0" err="1"/>
              <a:t>supervisie</a:t>
            </a:r>
            <a:endParaRPr lang="en-US" sz="15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0" descr="http://static1.squarespace.com/static/528cb525e4b0da224df6aa05/t/56091e82e4b0ffbc0ff1c4a7/1443438237310/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91680" y="1988840"/>
            <a:ext cx="5508104" cy="3933056"/>
          </a:xfrm>
          <a:prstGeom prst="rect">
            <a:avLst/>
          </a:prstGeom>
          <a:noFill/>
        </p:spPr>
      </p:pic>
      <p:sp>
        <p:nvSpPr>
          <p:cNvPr id="3" name="Rechthoek 2"/>
          <p:cNvSpPr/>
          <p:nvPr/>
        </p:nvSpPr>
        <p:spPr>
          <a:xfrm>
            <a:off x="1691680" y="620688"/>
            <a:ext cx="54006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sz="2400" dirty="0"/>
              <a:t>“Als je de toekomst bereikt hebt, wat doe je dan anders dan voorheen?” </a:t>
            </a:r>
          </a:p>
        </p:txBody>
      </p:sp>
    </p:spTree>
    <p:extLst>
      <p:ext uri="{BB962C8B-B14F-4D97-AF65-F5344CB8AC3E}">
        <p14:creationId xmlns:p14="http://schemas.microsoft.com/office/powerpoint/2010/main" val="302591906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Janny de Vries</a:t>
            </a:r>
            <a:br>
              <a:rPr lang="nl-NL" dirty="0"/>
            </a:br>
            <a:r>
              <a:rPr lang="nl-NL" dirty="0"/>
              <a:t>Master of </a:t>
            </a:r>
            <a:r>
              <a:rPr lang="nl-NL" dirty="0" err="1"/>
              <a:t>education</a:t>
            </a:r>
            <a:r>
              <a:rPr lang="nl-NL" dirty="0"/>
              <a:t> (bijna)</a:t>
            </a:r>
            <a:br>
              <a:rPr lang="nl-NL" dirty="0"/>
            </a:br>
            <a:r>
              <a:rPr lang="nl-NL" dirty="0"/>
              <a:t>‘change agent’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nl-NL" dirty="0"/>
              <a:t>Bedankt voor uw aandacht</a:t>
            </a:r>
          </a:p>
        </p:txBody>
      </p:sp>
      <p:sp>
        <p:nvSpPr>
          <p:cNvPr id="5" name="Rechthoek 4"/>
          <p:cNvSpPr/>
          <p:nvPr/>
        </p:nvSpPr>
        <p:spPr>
          <a:xfrm>
            <a:off x="1115616" y="5802979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nl-NL" dirty="0">
                <a:hlinkClick r:id="rId2" action="ppaction://hlinksldjump"/>
              </a:rPr>
              <a:t>www.youtube.com/watch?v=i41ankeKddg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48354362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4" name="Afbeelding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94331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fbeelding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560" y="828675"/>
            <a:ext cx="7802880" cy="5200650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890401" y="1065881"/>
            <a:ext cx="7363197" cy="2613247"/>
          </a:xfrm>
        </p:spPr>
        <p:txBody>
          <a:bodyPr/>
          <a:lstStyle/>
          <a:p>
            <a:r>
              <a:rPr lang="en-US" dirty="0" err="1">
                <a:solidFill>
                  <a:schemeClr val="bg1"/>
                </a:solidFill>
              </a:rPr>
              <a:t>Competentie</a:t>
            </a:r>
            <a:r>
              <a:rPr lang="en-US" dirty="0">
                <a:solidFill>
                  <a:schemeClr val="bg1"/>
                </a:solidFill>
              </a:rPr>
              <a:t>/</a:t>
            </a:r>
            <a:r>
              <a:rPr lang="en-US" dirty="0" err="1">
                <a:solidFill>
                  <a:schemeClr val="bg1"/>
                </a:solidFill>
              </a:rPr>
              <a:t>compositie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Ben </a:t>
            </a:r>
            <a:r>
              <a:rPr lang="en-US" dirty="0" err="1">
                <a:solidFill>
                  <a:schemeClr val="bg1"/>
                </a:solidFill>
              </a:rPr>
              <a:t>ik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een</a:t>
            </a:r>
            <a:r>
              <a:rPr lang="en-US" dirty="0">
                <a:solidFill>
                  <a:schemeClr val="bg1"/>
                </a:solidFill>
              </a:rPr>
              <a:t> professional? 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cineville.nl/sites/all/files/fanfare.Bronvermelding%20Rimko%20Haanstra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260648"/>
            <a:ext cx="4536504" cy="3518636"/>
          </a:xfrm>
          <a:prstGeom prst="rect">
            <a:avLst/>
          </a:prstGeom>
          <a:noFill/>
        </p:spPr>
      </p:pic>
      <p:pic>
        <p:nvPicPr>
          <p:cNvPr id="2052" name="Picture 4" descr="http://cdn.simplesite.com/i/9e/99/286823005919418782/i286823014275255616._szw270h3500_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432548" y="3434269"/>
            <a:ext cx="4711452" cy="3140968"/>
          </a:xfrm>
          <a:prstGeom prst="rect">
            <a:avLst/>
          </a:prstGeom>
          <a:noFill/>
        </p:spPr>
      </p:pic>
      <p:sp>
        <p:nvSpPr>
          <p:cNvPr id="4" name="Tekstvak 3"/>
          <p:cNvSpPr txBox="1"/>
          <p:nvPr/>
        </p:nvSpPr>
        <p:spPr>
          <a:xfrm>
            <a:off x="5076056" y="1844824"/>
            <a:ext cx="309634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Twee top-</a:t>
            </a:r>
            <a:r>
              <a:rPr lang="en-US" sz="4000" b="1" dirty="0" err="1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orkesten</a:t>
            </a:r>
            <a:endParaRPr lang="en-US" sz="40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2" name="Rechthoek 1"/>
          <p:cNvSpPr/>
          <p:nvPr/>
        </p:nvSpPr>
        <p:spPr>
          <a:xfrm>
            <a:off x="179512" y="3779284"/>
            <a:ext cx="4037012" cy="258532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nl-NL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Maar samen klinkt het </a:t>
            </a:r>
            <a:r>
              <a:rPr lang="nl-NL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niet meteen! </a:t>
            </a:r>
            <a:endParaRPr lang="nl-NL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8" name="Rectangle 27"/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0" name="Picture 2"/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alphaModFix am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1"/>
            <a:ext cx="9144002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Afbeelding 3" descr="foto van Harmonie Marum."/>
          <p:cNvPicPr/>
          <p:nvPr/>
        </p:nvPicPr>
        <p:blipFill rotWithShape="1">
          <a:blip r:embed="rId4" cstate="print"/>
          <a:srcRect/>
          <a:stretch/>
        </p:blipFill>
        <p:spPr bwMode="auto">
          <a:xfrm>
            <a:off x="502526" y="1124744"/>
            <a:ext cx="4937759" cy="3703319"/>
          </a:xfrm>
          <a:prstGeom prst="roundRect">
            <a:avLst>
              <a:gd name="adj" fmla="val 530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32" name="Picture 31"/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943446" y="618518"/>
            <a:ext cx="2515223" cy="1596177"/>
          </a:xfrm>
        </p:spPr>
        <p:txBody>
          <a:bodyPr>
            <a:normAutofit/>
          </a:bodyPr>
          <a:lstStyle/>
          <a:p>
            <a:pPr>
              <a:lnSpc>
                <a:spcPct val="70000"/>
              </a:lnSpc>
            </a:pPr>
            <a:r>
              <a:rPr lang="en-US" sz="2300" dirty="0"/>
              <a:t>hoe </a:t>
            </a:r>
            <a:r>
              <a:rPr lang="en-US" sz="2300" dirty="0" err="1"/>
              <a:t>maak</a:t>
            </a:r>
            <a:r>
              <a:rPr lang="en-US" sz="2300" dirty="0"/>
              <a:t> je </a:t>
            </a:r>
            <a:r>
              <a:rPr lang="en-US" sz="2300" dirty="0" err="1"/>
              <a:t>er</a:t>
            </a:r>
            <a:r>
              <a:rPr lang="en-US" sz="2300" dirty="0"/>
              <a:t> 1 </a:t>
            </a:r>
            <a:r>
              <a:rPr lang="en-US" sz="2300" dirty="0" err="1"/>
              <a:t>orkest</a:t>
            </a:r>
            <a:r>
              <a:rPr lang="en-US" sz="2300" dirty="0"/>
              <a:t> van? </a:t>
            </a:r>
            <a:r>
              <a:rPr lang="en-US" sz="2300" dirty="0" err="1"/>
              <a:t>Welke</a:t>
            </a:r>
            <a:r>
              <a:rPr lang="en-US" sz="2300" dirty="0"/>
              <a:t> </a:t>
            </a:r>
            <a:r>
              <a:rPr lang="en-US" sz="2300" dirty="0" err="1"/>
              <a:t>competenties</a:t>
            </a:r>
            <a:r>
              <a:rPr lang="en-US" sz="2300" dirty="0"/>
              <a:t> </a:t>
            </a:r>
            <a:r>
              <a:rPr lang="en-US" sz="2300" dirty="0" err="1"/>
              <a:t>zijn</a:t>
            </a:r>
            <a:r>
              <a:rPr lang="en-US" sz="2300" dirty="0"/>
              <a:t> </a:t>
            </a:r>
            <a:r>
              <a:rPr lang="en-US" sz="2300" dirty="0" err="1"/>
              <a:t>daar</a:t>
            </a:r>
            <a:r>
              <a:rPr lang="en-US" sz="2300" dirty="0"/>
              <a:t> </a:t>
            </a:r>
            <a:r>
              <a:rPr lang="en-US" sz="2300" dirty="0" err="1"/>
              <a:t>voor</a:t>
            </a:r>
            <a:r>
              <a:rPr lang="en-US" sz="2300" dirty="0"/>
              <a:t> </a:t>
            </a:r>
            <a:r>
              <a:rPr lang="en-US" sz="2300" dirty="0" err="1"/>
              <a:t>nodig</a:t>
            </a:r>
            <a:r>
              <a:rPr lang="en-US" sz="2300" dirty="0"/>
              <a:t>?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sz="quarter" idx="13"/>
          </p:nvPr>
        </p:nvSpPr>
        <p:spPr>
          <a:xfrm>
            <a:off x="5943128" y="2367093"/>
            <a:ext cx="2515071" cy="342410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nl-NL" sz="1600" dirty="0"/>
              <a:t>Twee fanfares spelen de sterren van de hemel. Maar samen?</a:t>
            </a:r>
          </a:p>
          <a:p>
            <a:pPr marL="0" indent="0">
              <a:buNone/>
            </a:pPr>
            <a:r>
              <a:rPr lang="en-US" sz="1600" dirty="0"/>
              <a:t>Twee </a:t>
            </a:r>
            <a:r>
              <a:rPr lang="en-US" sz="1600" dirty="0" err="1"/>
              <a:t>onderwijsteams</a:t>
            </a:r>
            <a:r>
              <a:rPr lang="en-US" sz="1600" dirty="0"/>
              <a:t> </a:t>
            </a:r>
            <a:r>
              <a:rPr lang="en-US" sz="1600" dirty="0" err="1"/>
              <a:t>zijn</a:t>
            </a:r>
            <a:r>
              <a:rPr lang="en-US" sz="1600" dirty="0"/>
              <a:t> top. Maar </a:t>
            </a:r>
            <a:r>
              <a:rPr lang="en-US" sz="1600" dirty="0" err="1"/>
              <a:t>samen</a:t>
            </a:r>
            <a:r>
              <a:rPr lang="en-US" sz="1600" dirty="0"/>
              <a:t>?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https://upload.wikimedia.org/wikipedia/commons/thumb/0/01/Flag_Groningen.svg/750px-Flag_Groningen.svg.png"/>
          <p:cNvPicPr>
            <a:picLocks noChangeAspect="1" noChangeArrowheads="1"/>
          </p:cNvPicPr>
          <p:nvPr/>
        </p:nvPicPr>
        <p:blipFill rotWithShape="1">
          <a:blip r:embed="rId3" cstate="print"/>
          <a:srcRect/>
          <a:stretch/>
        </p:blipFill>
        <p:spPr bwMode="auto">
          <a:xfrm>
            <a:off x="1317359" y="1428619"/>
            <a:ext cx="2620850" cy="1749417"/>
          </a:xfrm>
          <a:prstGeom prst="roundRect">
            <a:avLst>
              <a:gd name="adj" fmla="val 530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-396552" y="190927"/>
            <a:ext cx="6048672" cy="1596177"/>
          </a:xfrm>
        </p:spPr>
        <p:txBody>
          <a:bodyPr>
            <a:normAutofit/>
          </a:bodyPr>
          <a:lstStyle/>
          <a:p>
            <a:r>
              <a:rPr lang="nl-NL" sz="2800" dirty="0"/>
              <a:t>STRATEGISCH-ORGANISATORISCH COMPETENT. </a:t>
            </a:r>
            <a:endParaRPr lang="en-US" sz="2800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sz="quarter" idx="13"/>
          </p:nvPr>
        </p:nvSpPr>
        <p:spPr>
          <a:xfrm>
            <a:off x="4314160" y="2132856"/>
            <a:ext cx="4829840" cy="3424107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en-US" sz="1600" dirty="0" err="1"/>
              <a:t>Organisatie</a:t>
            </a:r>
            <a:r>
              <a:rPr lang="en-US" sz="1600" dirty="0"/>
              <a:t> </a:t>
            </a:r>
            <a:r>
              <a:rPr lang="en-US" sz="1600" dirty="0" err="1"/>
              <a:t>visie</a:t>
            </a:r>
            <a:r>
              <a:rPr lang="en-US" sz="1600" dirty="0"/>
              <a:t>!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nl-NL" sz="1600" dirty="0"/>
              <a:t>‘ Hoe hou je alle kikkers in de vijver?’.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nl-NL" sz="1600" dirty="0"/>
              <a:t>Positieve benadering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nl-NL" sz="1600" dirty="0"/>
              <a:t>Samenwerken - COL. 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sz="1600" dirty="0"/>
              <a:t>talent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sz="1600" dirty="0" err="1"/>
              <a:t>Mijn</a:t>
            </a:r>
            <a:r>
              <a:rPr lang="en-US" sz="1600" dirty="0"/>
              <a:t> </a:t>
            </a:r>
            <a:r>
              <a:rPr lang="en-US" sz="1600" dirty="0" err="1"/>
              <a:t>vraag</a:t>
            </a:r>
            <a:r>
              <a:rPr lang="en-US" sz="1600" dirty="0"/>
              <a:t> was: Ben </a:t>
            </a:r>
            <a:r>
              <a:rPr lang="en-US" sz="1600" dirty="0" err="1"/>
              <a:t>ik</a:t>
            </a:r>
            <a:r>
              <a:rPr lang="en-US" sz="1600" dirty="0"/>
              <a:t> </a:t>
            </a:r>
            <a:r>
              <a:rPr lang="en-US" sz="1600" dirty="0" err="1"/>
              <a:t>degene</a:t>
            </a:r>
            <a:r>
              <a:rPr lang="en-US" sz="1600" dirty="0"/>
              <a:t> die </a:t>
            </a:r>
            <a:r>
              <a:rPr lang="en-US" sz="1600" dirty="0" err="1"/>
              <a:t>orde</a:t>
            </a:r>
            <a:r>
              <a:rPr lang="en-US" sz="1600" dirty="0"/>
              <a:t> in de chaos </a:t>
            </a:r>
            <a:r>
              <a:rPr lang="en-US" sz="1600" dirty="0" err="1"/>
              <a:t>kan</a:t>
            </a:r>
            <a:r>
              <a:rPr lang="en-US" sz="1600" dirty="0"/>
              <a:t> </a:t>
            </a:r>
            <a:r>
              <a:rPr lang="en-US" sz="1600" dirty="0" err="1"/>
              <a:t>brengen</a:t>
            </a:r>
            <a:r>
              <a:rPr lang="en-US" sz="1600" dirty="0"/>
              <a:t>?</a:t>
            </a:r>
          </a:p>
        </p:txBody>
      </p:sp>
      <p:sp>
        <p:nvSpPr>
          <p:cNvPr id="4" name="Rechthoek 3"/>
          <p:cNvSpPr/>
          <p:nvPr/>
        </p:nvSpPr>
        <p:spPr>
          <a:xfrm>
            <a:off x="5471591" y="105180"/>
            <a:ext cx="3672409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0000"/>
              </a:lnSpc>
            </a:pPr>
            <a:r>
              <a:rPr lang="nl-NL" sz="1600" b="1" dirty="0" err="1"/>
              <a:t>Cambiare</a:t>
            </a:r>
            <a:r>
              <a:rPr lang="nl-NL" sz="1600" dirty="0"/>
              <a:t> (veranderen, wisselen) is een Italiaanse muziekterm die aangeeft dat een uitvoerend musicus tijdens de uitvoering van een muziekstuk moet wisselen van muziekinstrument.</a:t>
            </a:r>
          </a:p>
        </p:txBody>
      </p:sp>
      <p:sp>
        <p:nvSpPr>
          <p:cNvPr id="5" name="Rechthoek 4"/>
          <p:cNvSpPr/>
          <p:nvPr/>
        </p:nvSpPr>
        <p:spPr>
          <a:xfrm>
            <a:off x="12369" y="3287164"/>
            <a:ext cx="3959424" cy="3539430"/>
          </a:xfrm>
          <a:prstGeom prst="rect">
            <a:avLst/>
          </a:prstGeom>
          <a:ln>
            <a:solidFill>
              <a:srgbClr val="0070C0"/>
            </a:solidFill>
          </a:ln>
        </p:spPr>
        <p:txBody>
          <a:bodyPr wrap="square">
            <a:spAutoFit/>
          </a:bodyPr>
          <a:lstStyle/>
          <a:p>
            <a:r>
              <a:rPr lang="nl-NL" sz="1600" dirty="0">
                <a:solidFill>
                  <a:srgbClr val="FF0000"/>
                </a:solidFill>
              </a:rPr>
              <a:t>Jij hebt je zaakjes goed voor elkaar in die zin dat je geen werk laat liggen.</a:t>
            </a:r>
          </a:p>
          <a:p>
            <a:r>
              <a:rPr lang="nl-NL" sz="1600" dirty="0">
                <a:solidFill>
                  <a:srgbClr val="FF0000"/>
                </a:solidFill>
              </a:rPr>
              <a:t>Van lange “vergaderingen” houd je niet, het liefst kort en </a:t>
            </a:r>
            <a:r>
              <a:rPr lang="nl-NL" sz="1600" dirty="0" err="1">
                <a:solidFill>
                  <a:srgbClr val="FF0000"/>
                </a:solidFill>
              </a:rPr>
              <a:t>to</a:t>
            </a:r>
            <a:r>
              <a:rPr lang="nl-NL" sz="1600" dirty="0">
                <a:solidFill>
                  <a:srgbClr val="FF0000"/>
                </a:solidFill>
              </a:rPr>
              <a:t> </a:t>
            </a:r>
            <a:r>
              <a:rPr lang="nl-NL" sz="1600" dirty="0" err="1">
                <a:solidFill>
                  <a:srgbClr val="FF0000"/>
                </a:solidFill>
              </a:rPr>
              <a:t>the</a:t>
            </a:r>
            <a:r>
              <a:rPr lang="nl-NL" sz="1600" dirty="0">
                <a:solidFill>
                  <a:srgbClr val="FF0000"/>
                </a:solidFill>
              </a:rPr>
              <a:t> point.</a:t>
            </a:r>
          </a:p>
          <a:p>
            <a:r>
              <a:rPr lang="nl-NL" sz="1600" dirty="0">
                <a:solidFill>
                  <a:srgbClr val="FF0000"/>
                </a:solidFill>
              </a:rPr>
              <a:t>Dus in steekwoorden denk ik:</a:t>
            </a:r>
          </a:p>
          <a:p>
            <a:r>
              <a:rPr lang="nl-NL" sz="1600" dirty="0">
                <a:solidFill>
                  <a:srgbClr val="FF0000"/>
                </a:solidFill>
              </a:rPr>
              <a:t>* Georganiseerd</a:t>
            </a:r>
          </a:p>
          <a:p>
            <a:r>
              <a:rPr lang="nl-NL" sz="1600" dirty="0">
                <a:solidFill>
                  <a:srgbClr val="FF0000"/>
                </a:solidFill>
              </a:rPr>
              <a:t>* Daadkrachtig</a:t>
            </a:r>
          </a:p>
          <a:p>
            <a:r>
              <a:rPr lang="nl-NL" sz="1600" dirty="0">
                <a:solidFill>
                  <a:srgbClr val="FF0000"/>
                </a:solidFill>
              </a:rPr>
              <a:t>* Zakelijk</a:t>
            </a:r>
          </a:p>
          <a:p>
            <a:r>
              <a:rPr lang="nl-NL" sz="1600" dirty="0">
                <a:solidFill>
                  <a:srgbClr val="FF0000"/>
                </a:solidFill>
              </a:rPr>
              <a:t>* Overzichtelijk - Ferdinand</a:t>
            </a:r>
          </a:p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nl-NL" altLang="nl-NL" sz="1600" dirty="0">
                <a:solidFill>
                  <a:srgbClr val="FF0000"/>
                </a:solidFill>
                <a:ea typeface="Times New Roman" panose="02020603050405020304" pitchFamily="18" charset="0"/>
                <a:cs typeface="Calibri" panose="020F0502020204030204" pitchFamily="34" charset="0"/>
              </a:rPr>
              <a:t>V</a:t>
            </a:r>
            <a:r>
              <a:rPr lang="nl-NL" altLang="nl-NL" sz="1600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Times New Roman" panose="02020603050405020304" pitchFamily="18" charset="0"/>
                <a:cs typeface="Calibri" panose="020F0502020204030204" pitchFamily="34" charset="0"/>
              </a:rPr>
              <a:t>erstandig, empathisch, compromissen – Anyk</a:t>
            </a:r>
            <a:br>
              <a:rPr lang="nl-NL" altLang="nl-NL" sz="1600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Times New Roman" panose="02020603050405020304" pitchFamily="18" charset="0"/>
                <a:cs typeface="Calibri" panose="020F0502020204030204" pitchFamily="34" charset="0"/>
              </a:rPr>
            </a:br>
            <a:r>
              <a:rPr lang="nl-NL" altLang="nl-NL" sz="1600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Times New Roman" panose="02020603050405020304" pitchFamily="18" charset="0"/>
                <a:cs typeface="Calibri" panose="020F0502020204030204" pitchFamily="34" charset="0"/>
              </a:rPr>
              <a:t>P</a:t>
            </a:r>
            <a:r>
              <a:rPr lang="nl-NL" altLang="nl-NL" sz="1600" dirty="0">
                <a:solidFill>
                  <a:srgbClr val="FF0000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unctueel en volledig - Johan</a:t>
            </a:r>
            <a:endParaRPr lang="nl-NL" altLang="nl-NL" sz="1600" dirty="0">
              <a:solidFill>
                <a:srgbClr val="FF0000"/>
              </a:solidFill>
            </a:endParaRPr>
          </a:p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nl-NL" altLang="nl-NL" sz="1600" dirty="0">
                <a:solidFill>
                  <a:srgbClr val="FF0000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P</a:t>
            </a:r>
            <a:r>
              <a:rPr lang="nl-NL" altLang="nl-NL" sz="1600" dirty="0">
                <a:solidFill>
                  <a:srgbClr val="FF0000"/>
                </a:solidFill>
                <a:ea typeface="Times New Roman" panose="02020603050405020304" pitchFamily="18" charset="0"/>
                <a:cs typeface="Calibri" panose="020F0502020204030204" pitchFamily="34" charset="0"/>
              </a:rPr>
              <a:t>ragmatisch, doelgericht, sensitief</a:t>
            </a:r>
            <a:r>
              <a:rPr lang="nl-NL" altLang="nl-NL" sz="1600" dirty="0">
                <a:solidFill>
                  <a:srgbClr val="FF0000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  - </a:t>
            </a:r>
            <a:r>
              <a:rPr lang="nl-NL" altLang="nl-NL" sz="1600" dirty="0">
                <a:solidFill>
                  <a:srgbClr val="FF0000"/>
                </a:solidFill>
                <a:ea typeface="Times New Roman" panose="02020603050405020304" pitchFamily="18" charset="0"/>
                <a:cs typeface="Calibri" panose="020F0502020204030204" pitchFamily="34" charset="0"/>
              </a:rPr>
              <a:t>Taeke</a:t>
            </a:r>
          </a:p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nl-NL" sz="1600" dirty="0">
                <a:solidFill>
                  <a:srgbClr val="FF0000"/>
                </a:solidFill>
              </a:rPr>
              <a:t>Weet wat ze wil en bereikt dat ook! - Josefien</a:t>
            </a:r>
            <a:endParaRPr lang="nl-NL" altLang="nl-NL" sz="1600" dirty="0">
              <a:solidFill>
                <a:srgbClr val="FF0000"/>
              </a:solidFill>
            </a:endParaRPr>
          </a:p>
        </p:txBody>
      </p:sp>
      <p:pic>
        <p:nvPicPr>
          <p:cNvPr id="7" name="Afbeelding 6" descr="Afbeeldingsresultaat voor margaret thatcher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4160" y="5535821"/>
            <a:ext cx="2076450" cy="116776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0" name="Rectangle 79"/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2" name="Picture 2"/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66976"/>
            <a:ext cx="9144002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Afbeelding 3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573" r="28454"/>
          <a:stretch/>
        </p:blipFill>
        <p:spPr>
          <a:xfrm>
            <a:off x="-21091" y="10"/>
            <a:ext cx="5669260" cy="6857990"/>
          </a:xfrm>
          <a:prstGeom prst="rect">
            <a:avLst/>
          </a:prstGeom>
        </p:spPr>
      </p:pic>
      <p:cxnSp>
        <p:nvCxnSpPr>
          <p:cNvPr id="84" name="Straight Connector 83"/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675925" y="0"/>
            <a:ext cx="0" cy="6858000"/>
          </a:xfrm>
          <a:prstGeom prst="line">
            <a:avLst/>
          </a:prstGeom>
          <a:ln w="82550" cap="sq">
            <a:solidFill>
              <a:srgbClr val="D9D9D9"/>
            </a:solidFill>
            <a:miter lim="800000"/>
          </a:ln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BFBFBF"/>
            </a:contourClr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6" name="Picture 85"/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940152" y="618518"/>
            <a:ext cx="2723606" cy="1596177"/>
          </a:xfrm>
        </p:spPr>
        <p:txBody>
          <a:bodyPr>
            <a:normAutofit/>
          </a:bodyPr>
          <a:lstStyle/>
          <a:p>
            <a:pPr>
              <a:lnSpc>
                <a:spcPct val="70000"/>
              </a:lnSpc>
            </a:pPr>
            <a:r>
              <a:rPr lang="nl-NL" sz="2800" dirty="0"/>
              <a:t>COMPETENT IN SAMENWERKING BINNEN EEN ORGANISATIE </a:t>
            </a:r>
            <a:endParaRPr lang="en-US" sz="2800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sz="quarter" idx="13"/>
          </p:nvPr>
        </p:nvSpPr>
        <p:spPr>
          <a:xfrm>
            <a:off x="6176102" y="2367093"/>
            <a:ext cx="2487655" cy="3424107"/>
          </a:xfrm>
        </p:spPr>
        <p:txBody>
          <a:bodyPr>
            <a:normAutofit/>
          </a:bodyPr>
          <a:lstStyle/>
          <a:p>
            <a:pPr marL="0" indent="0">
              <a:lnSpc>
                <a:spcPct val="110000"/>
              </a:lnSpc>
              <a:buNone/>
            </a:pPr>
            <a:r>
              <a:rPr lang="nl-NL" sz="1600" dirty="0"/>
              <a:t>Wie doet mee? </a:t>
            </a:r>
          </a:p>
          <a:p>
            <a:pPr marL="0" indent="0">
              <a:lnSpc>
                <a:spcPct val="110000"/>
              </a:lnSpc>
              <a:buNone/>
            </a:pPr>
            <a:r>
              <a:rPr lang="nl-NL" sz="1600" dirty="0"/>
              <a:t>Met weerstanden omgaan, motiveren, stimuleren, </a:t>
            </a:r>
          </a:p>
          <a:p>
            <a:pPr marL="0" indent="0">
              <a:lnSpc>
                <a:spcPct val="110000"/>
              </a:lnSpc>
              <a:buNone/>
            </a:pPr>
            <a:r>
              <a:rPr lang="nl-NL" sz="1600" dirty="0"/>
              <a:t>draagvlak creëren. </a:t>
            </a:r>
          </a:p>
          <a:p>
            <a:pPr marL="0" indent="0">
              <a:lnSpc>
                <a:spcPct val="110000"/>
              </a:lnSpc>
              <a:buNone/>
            </a:pPr>
            <a:r>
              <a:rPr lang="en-US" sz="1600" dirty="0" err="1"/>
              <a:t>iteratief</a:t>
            </a:r>
            <a:r>
              <a:rPr lang="en-US" sz="1600" dirty="0"/>
              <a:t> </a:t>
            </a:r>
            <a:r>
              <a:rPr lang="en-US" sz="1600" dirty="0" err="1"/>
              <a:t>proces</a:t>
            </a:r>
            <a:endParaRPr lang="en-US" sz="1600" dirty="0"/>
          </a:p>
          <a:p>
            <a:pPr marL="0" indent="0">
              <a:lnSpc>
                <a:spcPct val="110000"/>
              </a:lnSpc>
              <a:buNone/>
            </a:pPr>
            <a:r>
              <a:rPr lang="en-US" sz="1600" dirty="0" err="1"/>
              <a:t>Geduld</a:t>
            </a:r>
            <a:r>
              <a:rPr lang="en-US" sz="1600" dirty="0"/>
              <a:t>.</a:t>
            </a:r>
          </a:p>
        </p:txBody>
      </p:sp>
      <p:sp>
        <p:nvSpPr>
          <p:cNvPr id="6" name="Rechthoek 5"/>
          <p:cNvSpPr/>
          <p:nvPr/>
        </p:nvSpPr>
        <p:spPr>
          <a:xfrm>
            <a:off x="1048413" y="332656"/>
            <a:ext cx="4572000" cy="2308324"/>
          </a:xfrm>
          <a:prstGeom prst="rect">
            <a:avLst/>
          </a:prstGeom>
          <a:ln>
            <a:solidFill>
              <a:srgbClr val="0070C0"/>
            </a:solidFill>
          </a:ln>
        </p:spPr>
        <p:txBody>
          <a:bodyPr>
            <a:spAutoFit/>
          </a:bodyPr>
          <a:lstStyle/>
          <a:p>
            <a:r>
              <a:rPr lang="nl-NL" dirty="0">
                <a:solidFill>
                  <a:srgbClr val="FF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Sterkte en zwaktepunten van personeel goed samengebracht</a:t>
            </a:r>
            <a:br>
              <a:rPr lang="nl-NL" dirty="0">
                <a:solidFill>
                  <a:srgbClr val="FF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nl-NL" dirty="0">
                <a:solidFill>
                  <a:srgbClr val="FF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Coachend op zelfsturend team – Johan</a:t>
            </a:r>
          </a:p>
          <a:p>
            <a:endParaRPr lang="nl-NL" dirty="0">
              <a:solidFill>
                <a:srgbClr val="FF0000"/>
              </a:solidFill>
              <a:latin typeface="Calibri" panose="020F0502020204030204" pitchFamily="34" charset="0"/>
            </a:endParaRPr>
          </a:p>
          <a:p>
            <a:r>
              <a:rPr lang="nl-NL" dirty="0">
                <a:solidFill>
                  <a:srgbClr val="FF0000"/>
                </a:solidFill>
                <a:latin typeface="Calibri" panose="020F0502020204030204" pitchFamily="34" charset="0"/>
              </a:rPr>
              <a:t>Bevlogen: in alles wat je doet en wat je wilt bereiken.</a:t>
            </a:r>
          </a:p>
          <a:p>
            <a:r>
              <a:rPr lang="nl-NL" dirty="0">
                <a:solidFill>
                  <a:srgbClr val="FF0000"/>
                </a:solidFill>
                <a:latin typeface="Calibri" panose="020F0502020204030204" pitchFamily="34" charset="0"/>
              </a:rPr>
              <a:t>Betrokken: bij de studenten maar ook vooral bij alle medewerkers van jouw team - Bart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Afbeelding 1" descr="Afbeeldingsresultaten voor competent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39" y="0"/>
            <a:ext cx="2834369" cy="21683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Afbeelding 3" descr="Image result for muziek is voor iedereen"/>
          <p:cNvPicPr/>
          <p:nvPr/>
        </p:nvPicPr>
        <p:blipFill rotWithShape="1">
          <a:blip r:embed="rId4" cstate="print"/>
          <a:srcRect l="33876" r="21479" b="-1"/>
          <a:stretch/>
        </p:blipFill>
        <p:spPr bwMode="auto">
          <a:xfrm>
            <a:off x="5837820" y="2125078"/>
            <a:ext cx="2620850" cy="2935224"/>
          </a:xfrm>
          <a:prstGeom prst="roundRect">
            <a:avLst>
              <a:gd name="adj" fmla="val 530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85332" y="618518"/>
            <a:ext cx="7773338" cy="1596177"/>
          </a:xfrm>
        </p:spPr>
        <p:txBody>
          <a:bodyPr>
            <a:normAutofit/>
          </a:bodyPr>
          <a:lstStyle/>
          <a:p>
            <a:r>
              <a:rPr lang="nl-NL" dirty="0"/>
              <a:t>OMGEVINGSCOMPETENT</a:t>
            </a:r>
            <a:endParaRPr lang="en-US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sz="quarter" idx="13"/>
          </p:nvPr>
        </p:nvSpPr>
        <p:spPr>
          <a:xfrm>
            <a:off x="685330" y="2367093"/>
            <a:ext cx="4832450" cy="2148566"/>
          </a:xfrm>
        </p:spPr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nl-NL" sz="3400" dirty="0"/>
              <a:t>Hoe betrek ik de omgeving</a:t>
            </a:r>
          </a:p>
          <a:p>
            <a:pPr marL="0" indent="0">
              <a:buNone/>
            </a:pPr>
            <a:r>
              <a:rPr lang="nl-NL" sz="3400" dirty="0"/>
              <a:t>ontwikkelingen maatschappelijk en wetenschappelijk. Vertalen naar beroepspraktijk. </a:t>
            </a:r>
          </a:p>
          <a:p>
            <a:pPr marL="0" indent="0">
              <a:buNone/>
            </a:pPr>
            <a:r>
              <a:rPr lang="nl-NL" sz="3400" dirty="0"/>
              <a:t>Driehoek: school-student-bedrijfsleven. </a:t>
            </a:r>
          </a:p>
          <a:p>
            <a:endParaRPr lang="nl-NL" sz="1400" dirty="0"/>
          </a:p>
          <a:p>
            <a:endParaRPr lang="en-US" dirty="0"/>
          </a:p>
        </p:txBody>
      </p:sp>
      <p:sp>
        <p:nvSpPr>
          <p:cNvPr id="5" name="Rechthoek 4"/>
          <p:cNvSpPr/>
          <p:nvPr/>
        </p:nvSpPr>
        <p:spPr>
          <a:xfrm>
            <a:off x="815555" y="4561984"/>
            <a:ext cx="4572000" cy="2031325"/>
          </a:xfrm>
          <a:prstGeom prst="rect">
            <a:avLst/>
          </a:prstGeom>
          <a:ln>
            <a:solidFill>
              <a:schemeClr val="bg2">
                <a:lumMod val="50000"/>
              </a:schemeClr>
            </a:solidFill>
          </a:ln>
        </p:spPr>
        <p:txBody>
          <a:bodyPr>
            <a:spAutoFit/>
          </a:bodyPr>
          <a:lstStyle/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nl-NL" altLang="nl-NL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Times New Roman" panose="02020603050405020304" pitchFamily="18" charset="0"/>
                <a:cs typeface="Calibri" panose="020F0502020204030204" pitchFamily="34" charset="0"/>
              </a:rPr>
              <a:t>Alert, onderbuikgevoel, aandacht – Anyk</a:t>
            </a:r>
            <a:br>
              <a:rPr lang="nl-NL" altLang="nl-NL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Times New Roman" panose="02020603050405020304" pitchFamily="18" charset="0"/>
                <a:cs typeface="Calibri" panose="020F0502020204030204" pitchFamily="34" charset="0"/>
              </a:rPr>
            </a:br>
            <a:r>
              <a:rPr lang="nl-NL" altLang="nl-NL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Times New Roman" panose="02020603050405020304" pitchFamily="18" charset="0"/>
                <a:cs typeface="Calibri" panose="020F0502020204030204" pitchFamily="34" charset="0"/>
              </a:rPr>
              <a:t>Doelgroep bewust</a:t>
            </a:r>
            <a:r>
              <a:rPr lang="nl-NL" altLang="nl-NL" dirty="0">
                <a:solidFill>
                  <a:srgbClr val="FF0000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 – Johan</a:t>
            </a:r>
            <a:endParaRPr lang="nl-NL" altLang="nl-NL" dirty="0">
              <a:solidFill>
                <a:srgbClr val="FF0000"/>
              </a:solidFill>
            </a:endParaRPr>
          </a:p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nl-NL" altLang="nl-NL" dirty="0">
                <a:solidFill>
                  <a:srgbClr val="FF0000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Bewust van de (on)mogelijkheden – Johan</a:t>
            </a:r>
            <a:endParaRPr lang="nl-NL" altLang="nl-NL" dirty="0">
              <a:solidFill>
                <a:srgbClr val="FF0000"/>
              </a:solidFill>
            </a:endParaRPr>
          </a:p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nl-NL" altLang="nl-NL" dirty="0">
                <a:solidFill>
                  <a:srgbClr val="FF0000"/>
                </a:solidFill>
                <a:ea typeface="Times New Roman" panose="02020603050405020304" pitchFamily="18" charset="0"/>
                <a:cs typeface="Calibri" panose="020F0502020204030204" pitchFamily="34" charset="0"/>
              </a:rPr>
              <a:t>Janny heeft met haar scherpe blik snel een situatie helder, reageert accuraat en daadkrachtig . </a:t>
            </a:r>
            <a:r>
              <a:rPr lang="en-US" altLang="nl-NL" dirty="0" err="1">
                <a:solidFill>
                  <a:srgbClr val="FF0000"/>
                </a:solidFill>
                <a:ea typeface="Times New Roman" panose="02020603050405020304" pitchFamily="18" charset="0"/>
                <a:cs typeface="Calibri" panose="020F0502020204030204" pitchFamily="34" charset="0"/>
              </a:rPr>
              <a:t>En</a:t>
            </a:r>
            <a:r>
              <a:rPr lang="en-US" altLang="nl-NL" dirty="0">
                <a:solidFill>
                  <a:srgbClr val="FF0000"/>
                </a:solidFill>
                <a:ea typeface="Times New Roman" panose="02020603050405020304" pitchFamily="18" charset="0"/>
                <a:cs typeface="Calibri" panose="020F0502020204030204" pitchFamily="34" charset="0"/>
              </a:rPr>
              <a:t> is </a:t>
            </a:r>
            <a:r>
              <a:rPr lang="en-US" altLang="nl-NL" dirty="0" err="1">
                <a:solidFill>
                  <a:srgbClr val="FF0000"/>
                </a:solidFill>
                <a:ea typeface="Times New Roman" panose="02020603050405020304" pitchFamily="18" charset="0"/>
                <a:cs typeface="Calibri" panose="020F0502020204030204" pitchFamily="34" charset="0"/>
              </a:rPr>
              <a:t>daarin</a:t>
            </a:r>
            <a:r>
              <a:rPr lang="en-US" altLang="nl-NL" dirty="0">
                <a:solidFill>
                  <a:srgbClr val="FF0000"/>
                </a:solidFill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altLang="nl-NL" dirty="0" err="1">
                <a:solidFill>
                  <a:srgbClr val="FF0000"/>
                </a:solidFill>
                <a:ea typeface="Times New Roman" panose="02020603050405020304" pitchFamily="18" charset="0"/>
                <a:cs typeface="Calibri" panose="020F0502020204030204" pitchFamily="34" charset="0"/>
              </a:rPr>
              <a:t>zeer</a:t>
            </a:r>
            <a:r>
              <a:rPr lang="en-US" altLang="nl-NL" dirty="0">
                <a:solidFill>
                  <a:srgbClr val="FF0000"/>
                </a:solidFill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altLang="nl-NL" dirty="0" err="1">
                <a:solidFill>
                  <a:srgbClr val="FF0000"/>
                </a:solidFill>
                <a:ea typeface="Times New Roman" panose="02020603050405020304" pitchFamily="18" charset="0"/>
                <a:cs typeface="Calibri" panose="020F0502020204030204" pitchFamily="34" charset="0"/>
              </a:rPr>
              <a:t>oplossingsgericht</a:t>
            </a:r>
            <a:r>
              <a:rPr lang="en-US" altLang="nl-NL" dirty="0">
                <a:solidFill>
                  <a:srgbClr val="FF0000"/>
                </a:solidFill>
                <a:ea typeface="Times New Roman" panose="02020603050405020304" pitchFamily="18" charset="0"/>
                <a:cs typeface="Calibri" panose="020F0502020204030204" pitchFamily="34" charset="0"/>
              </a:rPr>
              <a:t> - Willem</a:t>
            </a:r>
            <a:endParaRPr lang="nl-NL" altLang="nl-NL" dirty="0">
              <a:solidFill>
                <a:srgbClr val="FF0000"/>
              </a:solidFill>
            </a:endParaRPr>
          </a:p>
        </p:txBody>
      </p:sp>
      <p:pic>
        <p:nvPicPr>
          <p:cNvPr id="6" name="Afbeelding 2" descr="Afbeeldingsresultaten voor strategisch 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37820" y="5231234"/>
            <a:ext cx="2400300" cy="1362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/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2"/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alphaModFix am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1"/>
            <a:ext cx="9144002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Afbeelding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70557" y="2093032"/>
            <a:ext cx="3397056" cy="2242057"/>
          </a:xfrm>
          <a:prstGeom prst="roundRect">
            <a:avLst>
              <a:gd name="adj" fmla="val 5301"/>
            </a:avLst>
          </a:prstGeom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13" name="Picture 12"/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721785" y="1309995"/>
            <a:ext cx="3096344" cy="884359"/>
          </a:xfrm>
        </p:spPr>
        <p:txBody>
          <a:bodyPr>
            <a:noAutofit/>
          </a:bodyPr>
          <a:lstStyle/>
          <a:p>
            <a:r>
              <a:rPr lang="nl-NL" sz="2800" dirty="0"/>
              <a:t>SOCIAAL-COMMUNICATIEF COMPETENT</a:t>
            </a:r>
            <a:endParaRPr lang="en-US" sz="2800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sz="quarter" idx="13"/>
          </p:nvPr>
        </p:nvSpPr>
        <p:spPr>
          <a:xfrm>
            <a:off x="685331" y="2367095"/>
            <a:ext cx="4456605" cy="1261876"/>
          </a:xfrm>
        </p:spPr>
        <p:txBody>
          <a:bodyPr>
            <a:normAutofit fontScale="92500" lnSpcReduction="20000"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nl-NL" sz="1700" dirty="0"/>
              <a:t>groepsdynamica, communicatie. 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nl-NL" sz="1700" dirty="0"/>
              <a:t>Veiligheid vertrouwen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nl-NL" sz="1700" dirty="0" err="1"/>
              <a:t>Deep</a:t>
            </a:r>
            <a:r>
              <a:rPr lang="nl-NL" sz="1700" dirty="0"/>
              <a:t> </a:t>
            </a:r>
            <a:r>
              <a:rPr lang="nl-NL" sz="1700" dirty="0" err="1"/>
              <a:t>democracy</a:t>
            </a:r>
            <a:r>
              <a:rPr lang="nl-NL" sz="1700" dirty="0"/>
              <a:t>. 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nl-NL" sz="1700" dirty="0"/>
              <a:t>Structuur een basistalent?</a:t>
            </a:r>
          </a:p>
          <a:p>
            <a:pPr marL="0" indent="0">
              <a:lnSpc>
                <a:spcPct val="100000"/>
              </a:lnSpc>
              <a:buNone/>
            </a:pPr>
            <a:endParaRPr lang="nl-NL" sz="1700" dirty="0"/>
          </a:p>
          <a:p>
            <a:pPr marL="0" indent="0">
              <a:lnSpc>
                <a:spcPct val="100000"/>
              </a:lnSpc>
              <a:buNone/>
            </a:pPr>
            <a:endParaRPr lang="en-US" sz="1700" dirty="0"/>
          </a:p>
        </p:txBody>
      </p:sp>
      <p:sp>
        <p:nvSpPr>
          <p:cNvPr id="5" name="Rechthoek 4"/>
          <p:cNvSpPr/>
          <p:nvPr/>
        </p:nvSpPr>
        <p:spPr>
          <a:xfrm>
            <a:off x="4482244" y="5196481"/>
            <a:ext cx="4572000" cy="1477328"/>
          </a:xfrm>
          <a:prstGeom prst="rect">
            <a:avLst/>
          </a:prstGeom>
          <a:ln>
            <a:solidFill>
              <a:srgbClr val="0070C0"/>
            </a:solidFill>
          </a:ln>
        </p:spPr>
        <p:txBody>
          <a:bodyPr anchor="ctr">
            <a:spAutoFit/>
          </a:bodyPr>
          <a:lstStyle/>
          <a:p>
            <a:r>
              <a:rPr lang="nl-NL" dirty="0">
                <a:solidFill>
                  <a:srgbClr val="FF0000"/>
                </a:solidFill>
              </a:rPr>
              <a:t>Hulplijn helder en logisch flexibel – Marcel</a:t>
            </a:r>
            <a:br>
              <a:rPr lang="nl-NL" dirty="0">
                <a:solidFill>
                  <a:srgbClr val="FF0000"/>
                </a:solidFill>
              </a:rPr>
            </a:br>
            <a:r>
              <a:rPr lang="nl-NL" dirty="0">
                <a:solidFill>
                  <a:srgbClr val="FF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Attent positief opbouwend – Karin</a:t>
            </a:r>
          </a:p>
          <a:p>
            <a:r>
              <a:rPr lang="nl-NL" dirty="0">
                <a:solidFill>
                  <a:srgbClr val="FF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Duidelijk, adequaat en transparant – Erik</a:t>
            </a:r>
          </a:p>
          <a:p>
            <a:r>
              <a:rPr lang="nl-NL" dirty="0">
                <a:solidFill>
                  <a:srgbClr val="FF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Rechtdoorzee, humoristisch, meelevend,      betrokken en communicatief sterk – Elisabeth</a:t>
            </a:r>
          </a:p>
        </p:txBody>
      </p:sp>
      <p:pic>
        <p:nvPicPr>
          <p:cNvPr id="12" name="Afbeelding 11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65" y="5661247"/>
            <a:ext cx="3041267" cy="1196753"/>
          </a:xfrm>
          <a:prstGeom prst="rect">
            <a:avLst/>
          </a:prstGeom>
          <a:ln>
            <a:noFill/>
          </a:ln>
        </p:spPr>
      </p:pic>
      <p:sp>
        <p:nvSpPr>
          <p:cNvPr id="6" name="Rechthoek 5"/>
          <p:cNvSpPr/>
          <p:nvPr/>
        </p:nvSpPr>
        <p:spPr>
          <a:xfrm>
            <a:off x="179512" y="4628627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00000"/>
              </a:lnSpc>
            </a:pPr>
            <a:r>
              <a:rPr lang="nl-NL" dirty="0"/>
              <a:t>Net als in de muziek moet je in een veranderingsproces communiceren om als een geheel te klinken: klankkleur, eendracht, volume, ritme, timing etc. </a:t>
            </a:r>
          </a:p>
        </p:txBody>
      </p:sp>
      <p:pic>
        <p:nvPicPr>
          <p:cNvPr id="1026" name="Picture 2" descr="communicatie fokkeensukke Hé, jij doet toch communicatie?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6591" y="-1"/>
            <a:ext cx="3014415" cy="1786320"/>
          </a:xfrm>
          <a:prstGeom prst="rect">
            <a:avLst/>
          </a:prstGeom>
          <a:noFill/>
          <a:ln>
            <a:solidFill>
              <a:schemeClr val="bg2">
                <a:lumMod val="5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hthoek 6"/>
          <p:cNvSpPr/>
          <p:nvPr/>
        </p:nvSpPr>
        <p:spPr>
          <a:xfrm>
            <a:off x="179511" y="3628972"/>
            <a:ext cx="4572001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00000"/>
              </a:lnSpc>
            </a:pPr>
            <a:r>
              <a:rPr lang="nl-NL" dirty="0"/>
              <a:t>‘Men kan ook van het begrijpen van een muzikale frase zeggen dat dit het begrijpen van een taal is.’ (Wittgenstein) </a:t>
            </a:r>
          </a:p>
        </p:txBody>
      </p:sp>
      <p:pic>
        <p:nvPicPr>
          <p:cNvPr id="10" name="Afbeelding 9" descr="C:\Users\e.pels\AppData\Local\Microsoft\Windows\INetCache\IE\FYKL51RG\1494596184-picsay.jpg"/>
          <p:cNvPicPr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9855"/>
            <a:ext cx="3476037" cy="1978985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/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2"/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alphaModFix am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1"/>
            <a:ext cx="9144002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Afbeelding 3" descr="Image result for muziek oplossen"/>
          <p:cNvPicPr/>
          <p:nvPr/>
        </p:nvPicPr>
        <p:blipFill rotWithShape="1">
          <a:blip r:embed="rId4" cstate="print"/>
          <a:srcRect/>
          <a:stretch/>
        </p:blipFill>
        <p:spPr bwMode="auto">
          <a:xfrm>
            <a:off x="3541325" y="4874009"/>
            <a:ext cx="4927799" cy="1676731"/>
          </a:xfrm>
          <a:prstGeom prst="roundRect">
            <a:avLst>
              <a:gd name="adj" fmla="val 530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13" name="Picture 12"/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" y="10320"/>
            <a:ext cx="9144000" cy="6858000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512" y="618517"/>
            <a:ext cx="3020148" cy="5641606"/>
          </a:xfrm>
        </p:spPr>
        <p:txBody>
          <a:bodyPr>
            <a:normAutofit/>
          </a:bodyPr>
          <a:lstStyle/>
          <a:p>
            <a:r>
              <a:rPr lang="nl-NL" dirty="0"/>
              <a:t>PEDAGOGISCH COMPETENT </a:t>
            </a:r>
            <a:endParaRPr lang="en-US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sz="quarter" idx="13"/>
          </p:nvPr>
        </p:nvSpPr>
        <p:spPr>
          <a:xfrm>
            <a:off x="3542043" y="618519"/>
            <a:ext cx="4916627" cy="2901020"/>
          </a:xfrm>
        </p:spPr>
        <p:txBody>
          <a:bodyPr>
            <a:normAutofit/>
          </a:bodyPr>
          <a:lstStyle/>
          <a:p>
            <a:pPr marL="0" indent="0">
              <a:lnSpc>
                <a:spcPct val="110000"/>
              </a:lnSpc>
              <a:buNone/>
            </a:pPr>
            <a:r>
              <a:rPr lang="nl-NL" sz="1600" dirty="0"/>
              <a:t>Van twee naar een!</a:t>
            </a:r>
          </a:p>
          <a:p>
            <a:pPr marL="0" indent="0">
              <a:lnSpc>
                <a:spcPct val="110000"/>
              </a:lnSpc>
              <a:buNone/>
            </a:pPr>
            <a:r>
              <a:rPr lang="nl-NL" sz="1600" dirty="0"/>
              <a:t>Opvoeden, coachen, stimuleren.</a:t>
            </a:r>
          </a:p>
          <a:p>
            <a:pPr marL="0" indent="0">
              <a:lnSpc>
                <a:spcPct val="110000"/>
              </a:lnSpc>
              <a:buNone/>
            </a:pPr>
            <a:r>
              <a:rPr lang="nl-NL" sz="1600" dirty="0"/>
              <a:t>Vakdocenten/generieke vakken; </a:t>
            </a:r>
          </a:p>
          <a:p>
            <a:pPr marL="0" indent="0">
              <a:lnSpc>
                <a:spcPct val="110000"/>
              </a:lnSpc>
              <a:buNone/>
            </a:pPr>
            <a:r>
              <a:rPr lang="nl-NL" sz="1600" dirty="0"/>
              <a:t>Generatiemix; </a:t>
            </a:r>
          </a:p>
          <a:p>
            <a:pPr marL="0" indent="0">
              <a:lnSpc>
                <a:spcPct val="110000"/>
              </a:lnSpc>
              <a:buNone/>
            </a:pPr>
            <a:r>
              <a:rPr lang="nl-NL" sz="1600" dirty="0" err="1"/>
              <a:t>Tacit</a:t>
            </a:r>
            <a:r>
              <a:rPr lang="nl-NL" sz="1600" dirty="0"/>
              <a:t> </a:t>
            </a:r>
            <a:r>
              <a:rPr lang="nl-NL" sz="1600" dirty="0" err="1"/>
              <a:t>knowledge</a:t>
            </a:r>
            <a:r>
              <a:rPr lang="nl-NL" sz="1600" dirty="0"/>
              <a:t> (Michael </a:t>
            </a:r>
            <a:r>
              <a:rPr lang="nl-NL" sz="1600" dirty="0" err="1"/>
              <a:t>Polanyi</a:t>
            </a:r>
            <a:r>
              <a:rPr lang="nl-NL" sz="1600" b="1" dirty="0"/>
              <a:t>)</a:t>
            </a:r>
            <a:endParaRPr lang="nl-NL" sz="1600" dirty="0"/>
          </a:p>
          <a:p>
            <a:pPr marL="0" indent="0">
              <a:lnSpc>
                <a:spcPct val="110000"/>
              </a:lnSpc>
              <a:buNone/>
            </a:pPr>
            <a:r>
              <a:rPr lang="nl-NL" sz="1600" dirty="0"/>
              <a:t>Interventie: Hoe doe ik wat ik wil doen voor mezelf en het team</a:t>
            </a:r>
          </a:p>
          <a:p>
            <a:pPr>
              <a:lnSpc>
                <a:spcPct val="110000"/>
              </a:lnSpc>
            </a:pPr>
            <a:endParaRPr lang="en-US" sz="1900" dirty="0"/>
          </a:p>
        </p:txBody>
      </p:sp>
      <p:sp>
        <p:nvSpPr>
          <p:cNvPr id="6" name="Rechthoek 5"/>
          <p:cNvSpPr/>
          <p:nvPr/>
        </p:nvSpPr>
        <p:spPr>
          <a:xfrm>
            <a:off x="3537028" y="3381420"/>
            <a:ext cx="4572000" cy="1200329"/>
          </a:xfrm>
          <a:prstGeom prst="rect">
            <a:avLst/>
          </a:prstGeom>
          <a:noFill/>
          <a:ln>
            <a:headEnd type="none" w="med" len="med"/>
            <a:tailEnd type="none" w="med" len="med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r>
              <a:rPr lang="nl-NL" dirty="0">
                <a:solidFill>
                  <a:srgbClr val="FF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…’ Je biedt de student een veilige en praktische en sociale leeromgeving..’ – Chris</a:t>
            </a:r>
          </a:p>
          <a:p>
            <a:r>
              <a:rPr lang="nl-NL" dirty="0">
                <a:ln w="0"/>
                <a:solidFill>
                  <a:srgbClr val="FF0000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S</a:t>
            </a:r>
            <a:r>
              <a:rPr lang="nl-NL" dirty="0">
                <a:ln w="0"/>
                <a:solidFill>
                  <a:srgbClr val="FF0000"/>
                </a:solidFill>
                <a:ea typeface="Times New Roman" panose="02020603050405020304" pitchFamily="18" charset="0"/>
                <a:cs typeface="Calibri" panose="020F0502020204030204" pitchFamily="34" charset="0"/>
              </a:rPr>
              <a:t>treng, invoelend, rechtvaardig – Anyk</a:t>
            </a:r>
            <a:endParaRPr lang="nl-NL" dirty="0">
              <a:ln w="0"/>
              <a:solidFill>
                <a:srgbClr val="FF0000"/>
              </a:solidFill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nl-NL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Druppel">
  <a:themeElements>
    <a:clrScheme name="Druppel">
      <a:dk1>
        <a:sysClr val="windowText" lastClr="000000"/>
      </a:dk1>
      <a:lt1>
        <a:sysClr val="window" lastClr="FFFFFF"/>
      </a:lt1>
      <a:dk2>
        <a:srgbClr val="27537E"/>
      </a:dk2>
      <a:lt2>
        <a:srgbClr val="AABED7"/>
      </a:lt2>
      <a:accent1>
        <a:srgbClr val="E34B7A"/>
      </a:accent1>
      <a:accent2>
        <a:srgbClr val="AC339A"/>
      </a:accent2>
      <a:accent3>
        <a:srgbClr val="6953B7"/>
      </a:accent3>
      <a:accent4>
        <a:srgbClr val="1D7EAB"/>
      </a:accent4>
      <a:accent5>
        <a:srgbClr val="43AFD6"/>
      </a:accent5>
      <a:accent6>
        <a:srgbClr val="DE85E1"/>
      </a:accent6>
      <a:hlink>
        <a:srgbClr val="ED87A6"/>
      </a:hlink>
      <a:folHlink>
        <a:srgbClr val="C99EAC"/>
      </a:folHlink>
    </a:clrScheme>
    <a:fontScheme name="Kantoor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Druppel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78000"/>
                <a:shade val="100000"/>
                <a:hueMod val="136000"/>
                <a:satMod val="160000"/>
                <a:lumMod val="105000"/>
              </a:schemeClr>
            </a:gs>
            <a:gs pos="100000">
              <a:schemeClr val="phClr">
                <a:shade val="92000"/>
                <a:satMod val="170000"/>
                <a:lumMod val="96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C71B277C-C29A-4BA0-A7BA-43502DF21AB3}"/>
    </a:ext>
  </a:extLst>
</a:theme>
</file>

<file path=ppt/theme/theme2.xml><?xml version="1.0" encoding="utf-8"?>
<a:theme xmlns:a="http://schemas.openxmlformats.org/drawingml/2006/main" name="Office-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Druppel</Template>
  <TotalTime>6164</TotalTime>
  <Words>505</Words>
  <Application>Microsoft Office PowerPoint</Application>
  <PresentationFormat>Diavoorstelling (4:3)</PresentationFormat>
  <Paragraphs>102</Paragraphs>
  <Slides>15</Slides>
  <Notes>10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4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15</vt:i4>
      </vt:variant>
    </vt:vector>
  </HeadingPairs>
  <TitlesOfParts>
    <vt:vector size="20" baseType="lpstr">
      <vt:lpstr>Arial</vt:lpstr>
      <vt:lpstr>Calibri</vt:lpstr>
      <vt:lpstr>Calibri Light</vt:lpstr>
      <vt:lpstr>Times New Roman</vt:lpstr>
      <vt:lpstr>Druppel</vt:lpstr>
      <vt:lpstr>PowerPoint-presentatie</vt:lpstr>
      <vt:lpstr>Competentie/compositie</vt:lpstr>
      <vt:lpstr>PowerPoint-presentatie</vt:lpstr>
      <vt:lpstr>hoe maak je er 1 orkest van? Welke competenties zijn daar voor nodig?</vt:lpstr>
      <vt:lpstr>STRATEGISCH-ORGANISATORISCH COMPETENT. </vt:lpstr>
      <vt:lpstr>COMPETENT IN SAMENWERKING BINNEN EEN ORGANISATIE </vt:lpstr>
      <vt:lpstr>OMGEVINGSCOMPETENT</vt:lpstr>
      <vt:lpstr>SOCIAAL-COMMUNICATIEF COMPETENT</vt:lpstr>
      <vt:lpstr>PEDAGOGISCH COMPETENT </vt:lpstr>
      <vt:lpstr>METHODISCH / DIDACTISCH EN DISCIPLINAIR COMPETENT</vt:lpstr>
      <vt:lpstr>cOmpetent in het doen van onderzoek</vt:lpstr>
      <vt:lpstr>REFLECTIEF COMPETENT </vt:lpstr>
      <vt:lpstr>PowerPoint-presentatie</vt:lpstr>
      <vt:lpstr>Janny de Vries Master of education (bijna) ‘change agent’</vt:lpstr>
      <vt:lpstr>PowerPoint-presentatie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Competentie/compositie</dc:title>
  <dc:creator>De Vries</dc:creator>
  <cp:lastModifiedBy>Janny de Vries</cp:lastModifiedBy>
  <cp:revision>58</cp:revision>
  <cp:lastPrinted>2017-05-22T07:31:07Z</cp:lastPrinted>
  <dcterms:created xsi:type="dcterms:W3CDTF">2017-05-11T18:17:34Z</dcterms:created>
  <dcterms:modified xsi:type="dcterms:W3CDTF">2017-05-24T15:30:09Z</dcterms:modified>
</cp:coreProperties>
</file>